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88" r:id="rId3"/>
    <p:sldId id="279" r:id="rId4"/>
    <p:sldId id="307" r:id="rId5"/>
    <p:sldId id="291" r:id="rId6"/>
    <p:sldId id="292" r:id="rId7"/>
    <p:sldId id="281" r:id="rId8"/>
    <p:sldId id="301" r:id="rId9"/>
    <p:sldId id="295" r:id="rId10"/>
    <p:sldId id="304" r:id="rId11"/>
    <p:sldId id="282" r:id="rId12"/>
    <p:sldId id="264" r:id="rId13"/>
    <p:sldId id="296" r:id="rId14"/>
    <p:sldId id="298" r:id="rId15"/>
    <p:sldId id="621" r:id="rId16"/>
    <p:sldId id="283" r:id="rId17"/>
    <p:sldId id="269" r:id="rId18"/>
    <p:sldId id="287" r:id="rId19"/>
    <p:sldId id="306" r:id="rId20"/>
  </p:sldIdLst>
  <p:sldSz cx="12192000" cy="6858000"/>
  <p:notesSz cx="6858000" cy="9144000"/>
  <p:embeddedFontLst>
    <p:embeddedFont>
      <p:font typeface="思源黑体 CN Normal" panose="020B0400000000000000" pitchFamily="34" charset="-122"/>
      <p:regular r:id="rId25"/>
    </p:embeddedFont>
    <p:embeddedFont>
      <p:font typeface="等线" panose="02010600030101010101" charset="-122"/>
      <p:regular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7B5D"/>
    <a:srgbClr val="AF7F72"/>
    <a:srgbClr val="C4A198"/>
    <a:srgbClr val="D29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25" y="67"/>
      </p:cViewPr>
      <p:guideLst>
        <p:guide orient="horz" pos="220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fld id="{283EAAC3-6C89-420C-9543-BC94838316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fld id="{EEA75E60-4940-44D5-9A37-B9ECECEF65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Normal" panose="020B0400000000000000" pitchFamily="34" charset="-122"/>
        <a:ea typeface="思源黑体 CN Normal" panose="020B04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Normal" panose="020B0400000000000000" pitchFamily="34" charset="-122"/>
        <a:ea typeface="思源黑体 CN Normal" panose="020B04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Normal" panose="020B0400000000000000" pitchFamily="34" charset="-122"/>
        <a:ea typeface="思源黑体 CN Normal" panose="020B04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Normal" panose="020B0400000000000000" pitchFamily="34" charset="-122"/>
        <a:ea typeface="思源黑体 CN Normal" panose="020B04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Normal" panose="020B0400000000000000" pitchFamily="34" charset="-122"/>
        <a:ea typeface="思源黑体 CN Normal" panose="020B04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fld id="{6291893F-63AF-4AEC-A5D1-7D06F95BEC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fld id="{27AA7622-A953-41F6-BA55-A845CF89F2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tags" Target="../tags/tag77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7" Type="http://schemas.openxmlformats.org/officeDocument/2006/relationships/slideLayout" Target="../slideLayouts/slideLayout8.xml"/><Relationship Id="rId16" Type="http://schemas.openxmlformats.org/officeDocument/2006/relationships/tags" Target="../tags/tag86.xml"/><Relationship Id="rId15" Type="http://schemas.openxmlformats.org/officeDocument/2006/relationships/tags" Target="../tags/tag85.xml"/><Relationship Id="rId14" Type="http://schemas.openxmlformats.org/officeDocument/2006/relationships/tags" Target="../tags/tag84.xml"/><Relationship Id="rId13" Type="http://schemas.openxmlformats.org/officeDocument/2006/relationships/tags" Target="../tags/tag83.xml"/><Relationship Id="rId12" Type="http://schemas.openxmlformats.org/officeDocument/2006/relationships/tags" Target="../tags/tag82.xml"/><Relationship Id="rId11" Type="http://schemas.openxmlformats.org/officeDocument/2006/relationships/tags" Target="../tags/tag81.xml"/><Relationship Id="rId10" Type="http://schemas.openxmlformats.org/officeDocument/2006/relationships/tags" Target="../tags/tag80.xml"/><Relationship Id="rId1" Type="http://schemas.openxmlformats.org/officeDocument/2006/relationships/tags" Target="../tags/tag7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9" Type="http://schemas.openxmlformats.org/officeDocument/2006/relationships/slideLayout" Target="../slideLayouts/slideLayout8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image" Target="../media/image6.jpeg"/><Relationship Id="rId13" Type="http://schemas.openxmlformats.org/officeDocument/2006/relationships/tags" Target="../tags/tag99.xml"/><Relationship Id="rId12" Type="http://schemas.openxmlformats.org/officeDocument/2006/relationships/tags" Target="../tags/tag98.xml"/><Relationship Id="rId11" Type="http://schemas.openxmlformats.org/officeDocument/2006/relationships/tags" Target="../tags/tag97.xml"/><Relationship Id="rId10" Type="http://schemas.openxmlformats.org/officeDocument/2006/relationships/tags" Target="../tags/tag96.xml"/><Relationship Id="rId1" Type="http://schemas.openxmlformats.org/officeDocument/2006/relationships/tags" Target="../tags/tag8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9" Type="http://schemas.openxmlformats.org/officeDocument/2006/relationships/slideLayout" Target="../slideLayouts/slideLayout8.xml"/><Relationship Id="rId18" Type="http://schemas.openxmlformats.org/officeDocument/2006/relationships/image" Target="../media/image7.jpeg"/><Relationship Id="rId17" Type="http://schemas.openxmlformats.org/officeDocument/2006/relationships/tags" Target="../tags/tag120.xml"/><Relationship Id="rId16" Type="http://schemas.openxmlformats.org/officeDocument/2006/relationships/tags" Target="../tags/tag119.xml"/><Relationship Id="rId15" Type="http://schemas.openxmlformats.org/officeDocument/2006/relationships/tags" Target="../tags/tag118.xml"/><Relationship Id="rId14" Type="http://schemas.openxmlformats.org/officeDocument/2006/relationships/tags" Target="../tags/tag117.xml"/><Relationship Id="rId13" Type="http://schemas.openxmlformats.org/officeDocument/2006/relationships/tags" Target="../tags/tag116.xml"/><Relationship Id="rId12" Type="http://schemas.openxmlformats.org/officeDocument/2006/relationships/tags" Target="../tags/tag115.xml"/><Relationship Id="rId11" Type="http://schemas.openxmlformats.org/officeDocument/2006/relationships/tags" Target="../tags/tag114.xml"/><Relationship Id="rId10" Type="http://schemas.openxmlformats.org/officeDocument/2006/relationships/tags" Target="../tags/tag113.xml"/><Relationship Id="rId1" Type="http://schemas.openxmlformats.org/officeDocument/2006/relationships/tags" Target="../tags/tag10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21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tags" Target="../tags/tag8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1" Type="http://schemas.openxmlformats.org/officeDocument/2006/relationships/slideLayout" Target="../slideLayouts/slideLayout8.xml"/><Relationship Id="rId10" Type="http://schemas.openxmlformats.org/officeDocument/2006/relationships/image" Target="../media/image2.png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.xml"/><Relationship Id="rId8" Type="http://schemas.openxmlformats.org/officeDocument/2006/relationships/image" Target="../media/image4.jpeg"/><Relationship Id="rId7" Type="http://schemas.openxmlformats.org/officeDocument/2006/relationships/image" Target="../media/image3.jpeg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1" Type="http://schemas.openxmlformats.org/officeDocument/2006/relationships/slideLayout" Target="../slideLayouts/slideLayout8.xml"/><Relationship Id="rId20" Type="http://schemas.openxmlformats.org/officeDocument/2006/relationships/tags" Target="../tags/tag36.xml"/><Relationship Id="rId2" Type="http://schemas.openxmlformats.org/officeDocument/2006/relationships/tags" Target="../tags/tag18.xml"/><Relationship Id="rId19" Type="http://schemas.openxmlformats.org/officeDocument/2006/relationships/tags" Target="../tags/tag35.xml"/><Relationship Id="rId18" Type="http://schemas.openxmlformats.org/officeDocument/2006/relationships/tags" Target="../tags/tag34.xml"/><Relationship Id="rId17" Type="http://schemas.openxmlformats.org/officeDocument/2006/relationships/tags" Target="../tags/tag33.xml"/><Relationship Id="rId16" Type="http://schemas.openxmlformats.org/officeDocument/2006/relationships/tags" Target="../tags/tag32.xml"/><Relationship Id="rId15" Type="http://schemas.openxmlformats.org/officeDocument/2006/relationships/tags" Target="../tags/tag31.xml"/><Relationship Id="rId14" Type="http://schemas.openxmlformats.org/officeDocument/2006/relationships/tags" Target="../tags/tag30.xml"/><Relationship Id="rId13" Type="http://schemas.openxmlformats.org/officeDocument/2006/relationships/tags" Target="../tags/tag29.xml"/><Relationship Id="rId12" Type="http://schemas.openxmlformats.org/officeDocument/2006/relationships/tags" Target="../tags/tag28.xml"/><Relationship Id="rId11" Type="http://schemas.openxmlformats.org/officeDocument/2006/relationships/tags" Target="../tags/tag27.xml"/><Relationship Id="rId10" Type="http://schemas.openxmlformats.org/officeDocument/2006/relationships/tags" Target="../tags/tag26.xml"/><Relationship Id="rId1" Type="http://schemas.openxmlformats.org/officeDocument/2006/relationships/tags" Target="../tags/tag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37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0" Type="http://schemas.openxmlformats.org/officeDocument/2006/relationships/slideLayout" Target="../slideLayouts/slideLayout8.xml"/><Relationship Id="rId1" Type="http://schemas.openxmlformats.org/officeDocument/2006/relationships/tags" Target="../tags/tag38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55.xml"/><Relationship Id="rId8" Type="http://schemas.openxmlformats.org/officeDocument/2006/relationships/tags" Target="../tags/tag54.xml"/><Relationship Id="rId7" Type="http://schemas.openxmlformats.org/officeDocument/2006/relationships/tags" Target="../tags/tag53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5" Type="http://schemas.openxmlformats.org/officeDocument/2006/relationships/slideLayout" Target="../slideLayouts/slideLayout8.xml"/><Relationship Id="rId24" Type="http://schemas.openxmlformats.org/officeDocument/2006/relationships/tags" Target="../tags/tag70.xml"/><Relationship Id="rId23" Type="http://schemas.openxmlformats.org/officeDocument/2006/relationships/tags" Target="../tags/tag69.xml"/><Relationship Id="rId22" Type="http://schemas.openxmlformats.org/officeDocument/2006/relationships/tags" Target="../tags/tag68.xml"/><Relationship Id="rId21" Type="http://schemas.openxmlformats.org/officeDocument/2006/relationships/tags" Target="../tags/tag67.xml"/><Relationship Id="rId20" Type="http://schemas.openxmlformats.org/officeDocument/2006/relationships/tags" Target="../tags/tag66.xml"/><Relationship Id="rId2" Type="http://schemas.openxmlformats.org/officeDocument/2006/relationships/tags" Target="../tags/tag48.xml"/><Relationship Id="rId19" Type="http://schemas.openxmlformats.org/officeDocument/2006/relationships/tags" Target="../tags/tag65.xml"/><Relationship Id="rId18" Type="http://schemas.openxmlformats.org/officeDocument/2006/relationships/tags" Target="../tags/tag64.xml"/><Relationship Id="rId17" Type="http://schemas.openxmlformats.org/officeDocument/2006/relationships/tags" Target="../tags/tag63.xml"/><Relationship Id="rId16" Type="http://schemas.openxmlformats.org/officeDocument/2006/relationships/tags" Target="../tags/tag62.xml"/><Relationship Id="rId15" Type="http://schemas.openxmlformats.org/officeDocument/2006/relationships/tags" Target="../tags/tag61.xml"/><Relationship Id="rId14" Type="http://schemas.openxmlformats.org/officeDocument/2006/relationships/tags" Target="../tags/tag60.xml"/><Relationship Id="rId13" Type="http://schemas.openxmlformats.org/officeDocument/2006/relationships/tags" Target="../tags/tag59.xml"/><Relationship Id="rId12" Type="http://schemas.openxmlformats.org/officeDocument/2006/relationships/tags" Target="../tags/tag58.xml"/><Relationship Id="rId11" Type="http://schemas.openxmlformats.org/officeDocument/2006/relationships/tags" Target="../tags/tag57.xml"/><Relationship Id="rId10" Type="http://schemas.openxmlformats.org/officeDocument/2006/relationships/tags" Target="../tags/tag56.xml"/><Relationship Id="rId1" Type="http://schemas.openxmlformats.org/officeDocument/2006/relationships/tags" Target="../tags/tag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/>
          <p:cNvSpPr txBox="1"/>
          <p:nvPr>
            <p:custDataLst>
              <p:tags r:id="rId2"/>
            </p:custDataLst>
          </p:nvPr>
        </p:nvSpPr>
        <p:spPr>
          <a:xfrm>
            <a:off x="3014345" y="2655570"/>
            <a:ext cx="5964555" cy="11766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 panose="00000500000000000000" charset="-122"/>
                <a:sym typeface="思源黑体 CN Normal" panose="020B0400000000000000" pitchFamily="34" charset="-122"/>
              </a:rPr>
              <a:t>智慧聊天程序产品报告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 panose="00000500000000000000" charset="-122"/>
              <a:sym typeface="思源黑体 CN Normal" panose="020B04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48381" y="4911827"/>
            <a:ext cx="1361770" cy="422173"/>
            <a:chOff x="619431" y="4778477"/>
            <a:chExt cx="1361770" cy="422173"/>
          </a:xfrm>
        </p:grpSpPr>
        <p:sp>
          <p:nvSpPr>
            <p:cNvPr id="14" name="矩形: 圆角 13"/>
            <p:cNvSpPr/>
            <p:nvPr/>
          </p:nvSpPr>
          <p:spPr>
            <a:xfrm>
              <a:off x="619431" y="4778477"/>
              <a:ext cx="1361770" cy="422173"/>
            </a:xfrm>
            <a:prstGeom prst="roundRect">
              <a:avLst>
                <a:gd name="adj" fmla="val 50000"/>
              </a:avLst>
            </a:prstGeom>
            <a:solidFill>
              <a:srgbClr val="AF7F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77965" y="4867419"/>
              <a:ext cx="1303235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字魂105号-简雅黑" panose="00000500000000000000" charset="-122"/>
                  <a:sym typeface="思源黑体 CN Normal" panose="020B0400000000000000" pitchFamily="34" charset="-122"/>
                </a:rPr>
                <a:t>汇报</a:t>
              </a:r>
              <a:r>
                <a: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字魂105号-简雅黑" panose="00000500000000000000" charset="-122"/>
                  <a:sym typeface="思源黑体 CN Normal" panose="020B0400000000000000" pitchFamily="34" charset="-122"/>
                </a:rPr>
                <a:t>人：方子豪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 panose="00000500000000000000" charset="-122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362881" y="4911827"/>
            <a:ext cx="1361770" cy="422173"/>
            <a:chOff x="619431" y="4778477"/>
            <a:chExt cx="1361770" cy="422173"/>
          </a:xfrm>
        </p:grpSpPr>
        <p:sp>
          <p:nvSpPr>
            <p:cNvPr id="18" name="矩形: 圆角 17"/>
            <p:cNvSpPr/>
            <p:nvPr/>
          </p:nvSpPr>
          <p:spPr>
            <a:xfrm>
              <a:off x="619431" y="4778477"/>
              <a:ext cx="1361770" cy="422173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rgbClr val="AF7F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77965" y="4867419"/>
              <a:ext cx="1150835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字魂105号-简雅黑" panose="00000500000000000000" charset="-122"/>
                  <a:sym typeface="思源黑体 CN Normal" panose="020B0400000000000000" pitchFamily="34" charset="-122"/>
                </a:rPr>
                <a:t>时间：</a:t>
              </a:r>
              <a:r>
                <a:rPr kumimoji="0" lang="en-US" altLang="zh-CN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字魂105号-简雅黑" panose="00000500000000000000" charset="-122"/>
                  <a:sym typeface="思源黑体 CN Normal" panose="020B0400000000000000" pitchFamily="34" charset="-122"/>
                </a:rPr>
                <a:t>2024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 panose="00000500000000000000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20" name="矩形: 圆角 19"/>
          <p:cNvSpPr/>
          <p:nvPr/>
        </p:nvSpPr>
        <p:spPr>
          <a:xfrm>
            <a:off x="3687865" y="2014010"/>
            <a:ext cx="133350" cy="457200"/>
          </a:xfrm>
          <a:prstGeom prst="roundRect">
            <a:avLst>
              <a:gd name="adj" fmla="val 50000"/>
            </a:avLst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039800" y="1902794"/>
            <a:ext cx="2563609" cy="617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COMPETITIVE PRODUCT ANALYSIS REPORT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829051" y="1943432"/>
            <a:ext cx="1295400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500" b="0" i="0" u="none" strike="noStrike" kern="1200" cap="none" spc="0" normalizeH="0" baseline="0" noProof="0">
                <a:ln>
                  <a:noFill/>
                </a:ln>
                <a:solidFill>
                  <a:srgbClr val="AF7F72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 panose="00000500000000000000" charset="-122"/>
                <a:sym typeface="思源黑体 CN Normal" panose="020B0400000000000000" pitchFamily="34" charset="-122"/>
              </a:rPr>
              <a:t>2024</a:t>
            </a:r>
            <a:endParaRPr kumimoji="0" lang="zh-CN" altLang="en-US" sz="3500" b="0" i="0" u="none" strike="noStrike" kern="1200" cap="none" spc="0" normalizeH="0" baseline="0" noProof="0" dirty="0">
              <a:ln>
                <a:noFill/>
              </a:ln>
              <a:solidFill>
                <a:srgbClr val="AF7F72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 panose="00000500000000000000" charset="-122"/>
              <a:sym typeface="思源黑体 CN Normal" panose="020B0400000000000000" pitchFamily="34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1096254" y="1905276"/>
            <a:ext cx="333746" cy="36167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9234303" y="688038"/>
            <a:ext cx="647306" cy="647306"/>
          </a:xfrm>
          <a:prstGeom prst="ellipse">
            <a:avLst/>
          </a:prstGeom>
          <a:solidFill>
            <a:srgbClr val="AF7F7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24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2102092" y="2913802"/>
            <a:ext cx="7987816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软件架构设计</a:t>
            </a:r>
            <a:endParaRPr kumimoji="0" lang="zh-CN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4386724" y="1657504"/>
            <a:ext cx="3418553" cy="957109"/>
          </a:xfrm>
          <a:prstGeom prst="roundRect">
            <a:avLst>
              <a:gd name="adj" fmla="val 50000"/>
            </a:avLst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448105" y="1843670"/>
            <a:ext cx="3380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PART THREE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028226" y="4315134"/>
            <a:ext cx="8220673" cy="1008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The average person is always waiting for an opportunity to come The average person is always waiting for an The average person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92100" y="393068"/>
            <a:ext cx="11607800" cy="6154557"/>
          </a:xfrm>
          <a:prstGeom prst="rect">
            <a:avLst/>
          </a:prstGeom>
          <a:noFill/>
          <a:ln w="38100">
            <a:solidFill>
              <a:srgbClr val="C87B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" t="4827" r="55517" b="16552"/>
          <a:stretch>
            <a:fillRect/>
          </a:stretch>
        </p:blipFill>
        <p:spPr>
          <a:xfrm>
            <a:off x="292100" y="393068"/>
            <a:ext cx="5739515" cy="61545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0">
        <p15:prstTrans prst="prestig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848905" y="1900560"/>
            <a:ext cx="10153649" cy="865964"/>
            <a:chOff x="1106241" y="4650719"/>
            <a:chExt cx="10153649" cy="865964"/>
          </a:xfrm>
        </p:grpSpPr>
        <p:sp>
          <p:nvSpPr>
            <p:cNvPr id="18" name="文本框 17"/>
            <p:cNvSpPr txBox="1"/>
            <p:nvPr/>
          </p:nvSpPr>
          <p:spPr>
            <a:xfrm>
              <a:off x="3445581" y="4650719"/>
              <a:ext cx="5758815" cy="86487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lvl="0">
                <a:defRPr sz="2000" b="1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3600" b="1" i="0" u="none" strike="noStrike" kern="1200" cap="all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字魂105号-简雅黑"/>
                  <a:sym typeface="思源黑体 CN Normal" panose="020B0400000000000000" pitchFamily="34" charset="-122"/>
                </a:rPr>
                <a:t>采用典型的前后端分离架构</a:t>
              </a:r>
              <a:endParaRPr kumimoji="0" lang="zh-CN" altLang="en-US" sz="3600" b="1" i="0" u="none" strike="noStrike" kern="1200" cap="all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106241" y="5197278"/>
              <a:ext cx="10153649" cy="3194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lvl="0">
                <a:lnSpc>
                  <a:spcPct val="130000"/>
                </a:lnSpc>
                <a:defRPr sz="120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21" name="双波形 20"/>
          <p:cNvSpPr/>
          <p:nvPr>
            <p:custDataLst>
              <p:tags r:id="rId1"/>
            </p:custDataLst>
          </p:nvPr>
        </p:nvSpPr>
        <p:spPr>
          <a:xfrm>
            <a:off x="1277056" y="3060546"/>
            <a:ext cx="741720" cy="741720"/>
          </a:xfrm>
          <a:prstGeom prst="doubleWave">
            <a:avLst/>
          </a:prstGeom>
          <a:solidFill>
            <a:srgbClr val="C87B5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3" name="双波形 22"/>
          <p:cNvSpPr/>
          <p:nvPr>
            <p:custDataLst>
              <p:tags r:id="rId2"/>
            </p:custDataLst>
          </p:nvPr>
        </p:nvSpPr>
        <p:spPr>
          <a:xfrm>
            <a:off x="6353881" y="3060546"/>
            <a:ext cx="741720" cy="741720"/>
          </a:xfrm>
          <a:prstGeom prst="doubleWave">
            <a:avLst/>
          </a:prstGeom>
          <a:solidFill>
            <a:srgbClr val="AF7F7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4" name="双波形 23"/>
          <p:cNvSpPr/>
          <p:nvPr>
            <p:custDataLst>
              <p:tags r:id="rId3"/>
            </p:custDataLst>
          </p:nvPr>
        </p:nvSpPr>
        <p:spPr>
          <a:xfrm>
            <a:off x="1277056" y="4532883"/>
            <a:ext cx="741720" cy="741720"/>
          </a:xfrm>
          <a:prstGeom prst="doubleWave">
            <a:avLst/>
          </a:prstGeom>
          <a:solidFill>
            <a:srgbClr val="AF7F7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5" name="双波形 24"/>
          <p:cNvSpPr/>
          <p:nvPr>
            <p:custDataLst>
              <p:tags r:id="rId4"/>
            </p:custDataLst>
          </p:nvPr>
        </p:nvSpPr>
        <p:spPr>
          <a:xfrm>
            <a:off x="6353881" y="4532883"/>
            <a:ext cx="741720" cy="741720"/>
          </a:xfrm>
          <a:prstGeom prst="doubleWave">
            <a:avLst/>
          </a:prstGeom>
          <a:solidFill>
            <a:srgbClr val="C87B5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6" name="文本框 4"/>
          <p:cNvSpPr txBox="1"/>
          <p:nvPr>
            <p:custDataLst>
              <p:tags r:id="rId5"/>
            </p:custDataLst>
          </p:nvPr>
        </p:nvSpPr>
        <p:spPr>
          <a:xfrm>
            <a:off x="2325481" y="3432803"/>
            <a:ext cx="3001534" cy="558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使用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uni-app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构建，适配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H5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，安卓，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ios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，微信小程序等多个平台。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7" name="文本框 5"/>
          <p:cNvSpPr txBox="1"/>
          <p:nvPr>
            <p:custDataLst>
              <p:tags r:id="rId6"/>
            </p:custDataLst>
          </p:nvPr>
        </p:nvSpPr>
        <p:spPr>
          <a:xfrm>
            <a:off x="2249281" y="2999733"/>
            <a:ext cx="178907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2000" b="1" i="0" u="none" strike="noStrike" kern="1200" cap="all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前端</a:t>
            </a:r>
            <a:endParaRPr kumimoji="0" lang="zh-CN" altLang="en-US" sz="2000" b="1" i="0" u="none" strike="noStrike" kern="1200" cap="all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8" name="文本框 4"/>
          <p:cNvSpPr txBox="1"/>
          <p:nvPr>
            <p:custDataLst>
              <p:tags r:id="rId7"/>
            </p:custDataLst>
          </p:nvPr>
        </p:nvSpPr>
        <p:spPr>
          <a:xfrm>
            <a:off x="2325481" y="4865109"/>
            <a:ext cx="3001534" cy="558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基于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Django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框架，利用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python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语言书写函数，将信息保存至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json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文件中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9" name="文本框 5"/>
          <p:cNvSpPr txBox="1"/>
          <p:nvPr>
            <p:custDataLst>
              <p:tags r:id="rId8"/>
            </p:custDataLst>
          </p:nvPr>
        </p:nvSpPr>
        <p:spPr>
          <a:xfrm>
            <a:off x="2249281" y="4418704"/>
            <a:ext cx="188541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2000" b="1" i="0" u="none" strike="noStrike" kern="1200" cap="all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数据存储</a:t>
            </a:r>
            <a:endParaRPr kumimoji="0" lang="zh-CN" altLang="en-US" sz="2000" b="1" i="0" u="none" strike="noStrike" kern="1200" cap="all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3" name="文本框 4"/>
          <p:cNvSpPr txBox="1"/>
          <p:nvPr>
            <p:custDataLst>
              <p:tags r:id="rId9"/>
            </p:custDataLst>
          </p:nvPr>
        </p:nvSpPr>
        <p:spPr>
          <a:xfrm>
            <a:off x="7441358" y="3443661"/>
            <a:ext cx="3001534" cy="558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使用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Django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提供的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RESTful API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，负责业务逻辑和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charGPT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API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调用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4" name="文本框 5"/>
          <p:cNvSpPr txBox="1"/>
          <p:nvPr>
            <p:custDataLst>
              <p:tags r:id="rId10"/>
            </p:custDataLst>
          </p:nvPr>
        </p:nvSpPr>
        <p:spPr>
          <a:xfrm>
            <a:off x="7365158" y="2997256"/>
            <a:ext cx="204982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2000" b="1" i="0" u="none" strike="noStrike" kern="1200" cap="all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后端</a:t>
            </a:r>
            <a:endParaRPr kumimoji="0" lang="zh-CN" altLang="en-US" sz="2000" b="1" i="0" u="none" strike="noStrike" kern="1200" cap="all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5" name="文本框 4"/>
          <p:cNvSpPr txBox="1"/>
          <p:nvPr>
            <p:custDataLst>
              <p:tags r:id="rId11"/>
            </p:custDataLst>
          </p:nvPr>
        </p:nvSpPr>
        <p:spPr>
          <a:xfrm>
            <a:off x="7441358" y="4857973"/>
            <a:ext cx="3001534" cy="11182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>
              <a:lnSpc>
                <a:spcPct val="130000"/>
              </a:lnSpc>
              <a:defRPr sz="1200">
                <a:solidFill>
                  <a:prstClr val="black">
                    <a:lumMod val="50000"/>
                    <a:lumOff val="50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使用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uniapp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自带的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request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接口，同时使用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Django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提供的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runserver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服务，使得后端能够被公网访问，前端发送的信息能够准确东大后端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6" name="文本框 5"/>
          <p:cNvSpPr txBox="1"/>
          <p:nvPr>
            <p:custDataLst>
              <p:tags r:id="rId12"/>
            </p:custDataLst>
          </p:nvPr>
        </p:nvSpPr>
        <p:spPr>
          <a:xfrm>
            <a:off x="7365158" y="4411568"/>
            <a:ext cx="188541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2000" b="1" i="0" u="none" strike="noStrike" kern="1200" cap="all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前后端交互</a:t>
            </a:r>
            <a:endParaRPr kumimoji="0" lang="zh-CN" altLang="en-US" sz="2000" b="1" i="0" u="none" strike="noStrike" kern="1200" cap="all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7" name="文本框 5"/>
          <p:cNvSpPr txBox="1"/>
          <p:nvPr>
            <p:custDataLst>
              <p:tags r:id="rId13"/>
            </p:custDataLst>
          </p:nvPr>
        </p:nvSpPr>
        <p:spPr>
          <a:xfrm>
            <a:off x="1277056" y="3200074"/>
            <a:ext cx="727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01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8" name="文本框 5"/>
          <p:cNvSpPr txBox="1"/>
          <p:nvPr>
            <p:custDataLst>
              <p:tags r:id="rId14"/>
            </p:custDataLst>
          </p:nvPr>
        </p:nvSpPr>
        <p:spPr>
          <a:xfrm>
            <a:off x="1287816" y="4692751"/>
            <a:ext cx="727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03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9" name="文本框 5"/>
          <p:cNvSpPr txBox="1"/>
          <p:nvPr>
            <p:custDataLst>
              <p:tags r:id="rId15"/>
            </p:custDataLst>
          </p:nvPr>
        </p:nvSpPr>
        <p:spPr>
          <a:xfrm>
            <a:off x="6364138" y="4692751"/>
            <a:ext cx="727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04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40" name="文本框 5"/>
          <p:cNvSpPr txBox="1"/>
          <p:nvPr>
            <p:custDataLst>
              <p:tags r:id="rId16"/>
            </p:custDataLst>
          </p:nvPr>
        </p:nvSpPr>
        <p:spPr>
          <a:xfrm>
            <a:off x="6368629" y="3213096"/>
            <a:ext cx="727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02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942681" y="546756"/>
            <a:ext cx="546754" cy="54675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688797" y="585100"/>
            <a:ext cx="2653502" cy="547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架构类型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  <p:bldP spid="23" grpId="0" bldLvl="0" animBg="1"/>
      <p:bldP spid="24" grpId="0" bldLvl="0" animBg="1"/>
      <p:bldP spid="25" grpId="0" bldLvl="0" animBg="1"/>
      <p:bldP spid="26" grpId="0"/>
      <p:bldP spid="27" grpId="0"/>
      <p:bldP spid="28" grpId="0"/>
      <p:bldP spid="29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85329" y="1712316"/>
            <a:ext cx="0" cy="4311269"/>
          </a:xfrm>
          <a:prstGeom prst="line">
            <a:avLst/>
          </a:prstGeom>
          <a:noFill/>
          <a:ln w="12700" cap="flat" cmpd="sng" algn="ctr">
            <a:solidFill>
              <a:srgbClr val="AF7F72"/>
            </a:solidFill>
            <a:prstDash val="solid"/>
            <a:miter lim="800000"/>
          </a:ln>
          <a:effectLst/>
        </p:spPr>
      </p:cxnSp>
      <p:grpSp>
        <p:nvGrpSpPr>
          <p:cNvPr id="3" name="组合 2"/>
          <p:cNvGrpSpPr/>
          <p:nvPr/>
        </p:nvGrpSpPr>
        <p:grpSpPr>
          <a:xfrm>
            <a:off x="3292536" y="2022398"/>
            <a:ext cx="2935423" cy="367986"/>
            <a:chOff x="3249264" y="1751685"/>
            <a:chExt cx="2994025" cy="360770"/>
          </a:xfrm>
        </p:grpSpPr>
        <p:grpSp>
          <p:nvGrpSpPr>
            <p:cNvPr id="4" name="组合 3"/>
            <p:cNvGrpSpPr/>
            <p:nvPr/>
          </p:nvGrpSpPr>
          <p:grpSpPr>
            <a:xfrm>
              <a:off x="3249264" y="1776444"/>
              <a:ext cx="2994025" cy="314202"/>
              <a:chOff x="2940050" y="2132898"/>
              <a:chExt cx="2994025" cy="314202"/>
            </a:xfrm>
          </p:grpSpPr>
          <p:sp>
            <p:nvSpPr>
              <p:cNvPr id="6" name="圆角矩形 19"/>
              <p:cNvSpPr/>
              <p:nvPr/>
            </p:nvSpPr>
            <p:spPr>
              <a:xfrm>
                <a:off x="2940050" y="2132898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7" name="圆角矩形 20"/>
              <p:cNvSpPr/>
              <p:nvPr/>
            </p:nvSpPr>
            <p:spPr>
              <a:xfrm>
                <a:off x="2940050" y="2132898"/>
                <a:ext cx="21082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C87B5D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5335260" y="1751685"/>
              <a:ext cx="673755" cy="360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rPr>
                <a:t>70%</a:t>
              </a:r>
              <a:endParaRPr kumimoji="0" lang="zh-CN" altLang="en-US" sz="1600" b="0" i="0" u="none" strike="noStrike" kern="0" cap="none" spc="0" normalizeH="0" baseline="-30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292536" y="2441694"/>
            <a:ext cx="2935423" cy="367986"/>
            <a:chOff x="3249264" y="2162753"/>
            <a:chExt cx="2994025" cy="360771"/>
          </a:xfrm>
        </p:grpSpPr>
        <p:grpSp>
          <p:nvGrpSpPr>
            <p:cNvPr id="9" name="组合 8"/>
            <p:cNvGrpSpPr/>
            <p:nvPr/>
          </p:nvGrpSpPr>
          <p:grpSpPr>
            <a:xfrm>
              <a:off x="3249264" y="2178703"/>
              <a:ext cx="2994025" cy="314618"/>
              <a:chOff x="2940050" y="2519659"/>
              <a:chExt cx="2994025" cy="314618"/>
            </a:xfrm>
          </p:grpSpPr>
          <p:sp>
            <p:nvSpPr>
              <p:cNvPr id="11" name="圆角矩形 24"/>
              <p:cNvSpPr/>
              <p:nvPr/>
            </p:nvSpPr>
            <p:spPr>
              <a:xfrm>
                <a:off x="2940050" y="2520075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2" name="圆角矩形 25"/>
              <p:cNvSpPr/>
              <p:nvPr/>
            </p:nvSpPr>
            <p:spPr>
              <a:xfrm>
                <a:off x="2940051" y="2519659"/>
                <a:ext cx="8890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C87B5D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4118871" y="2162753"/>
              <a:ext cx="673755" cy="360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rPr>
                <a:t>30%</a:t>
              </a:r>
              <a:endParaRPr kumimoji="0" lang="zh-CN" altLang="en-US" sz="1600" b="0" i="0" u="none" strike="noStrike" kern="0" cap="none" spc="0" normalizeH="0" baseline="-30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287439" y="4247293"/>
            <a:ext cx="2952614" cy="367986"/>
            <a:chOff x="3244272" y="3932941"/>
            <a:chExt cx="3011560" cy="360769"/>
          </a:xfrm>
        </p:grpSpPr>
        <p:sp>
          <p:nvSpPr>
            <p:cNvPr id="14" name="圆角矩形 27"/>
            <p:cNvSpPr/>
            <p:nvPr/>
          </p:nvSpPr>
          <p:spPr>
            <a:xfrm>
              <a:off x="3261807" y="3971332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思源黑体 CN Normal" panose="020B0400000000000000" pitchFamily="34" charset="-122"/>
              </a:endParaRPr>
            </a:p>
          </p:txBody>
        </p:sp>
        <p:sp>
          <p:nvSpPr>
            <p:cNvPr id="15" name="圆角矩形 28"/>
            <p:cNvSpPr/>
            <p:nvPr/>
          </p:nvSpPr>
          <p:spPr>
            <a:xfrm>
              <a:off x="3244272" y="3971332"/>
              <a:ext cx="1201953" cy="314202"/>
            </a:xfrm>
            <a:prstGeom prst="roundRect">
              <a:avLst>
                <a:gd name="adj" fmla="val 50000"/>
              </a:avLst>
            </a:prstGeom>
            <a:solidFill>
              <a:srgbClr val="AF7F7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思源黑体 CN Normal" panose="020B0400000000000000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418923" y="3932941"/>
              <a:ext cx="907694" cy="360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rPr>
                <a:t>40%</a:t>
              </a:r>
              <a:endParaRPr kumimoji="0" lang="zh-CN" altLang="en-US" sz="1600" b="0" i="0" u="none" strike="noStrike" kern="0" cap="none" spc="0" normalizeH="0" baseline="-30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287446" y="4647140"/>
            <a:ext cx="2949656" cy="367986"/>
            <a:chOff x="3244272" y="4324968"/>
            <a:chExt cx="3008542" cy="360769"/>
          </a:xfrm>
        </p:grpSpPr>
        <p:sp>
          <p:nvSpPr>
            <p:cNvPr id="18" name="圆角矩形 31"/>
            <p:cNvSpPr/>
            <p:nvPr/>
          </p:nvSpPr>
          <p:spPr>
            <a:xfrm>
              <a:off x="3258789" y="4362615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思源黑体 CN Normal" panose="020B0400000000000000" pitchFamily="34" charset="-122"/>
              </a:endParaRPr>
            </a:p>
          </p:txBody>
        </p:sp>
        <p:sp>
          <p:nvSpPr>
            <p:cNvPr id="19" name="圆角矩形 32"/>
            <p:cNvSpPr/>
            <p:nvPr/>
          </p:nvSpPr>
          <p:spPr>
            <a:xfrm>
              <a:off x="3244272" y="4362651"/>
              <a:ext cx="2108200" cy="314202"/>
            </a:xfrm>
            <a:prstGeom prst="roundRect">
              <a:avLst>
                <a:gd name="adj" fmla="val 50000"/>
              </a:avLst>
            </a:prstGeom>
            <a:solidFill>
              <a:srgbClr val="AF7F7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思源黑体 CN Normal" panose="020B0400000000000000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326614" y="4324968"/>
              <a:ext cx="673754" cy="360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rPr>
                <a:t>60%</a:t>
              </a:r>
              <a:endParaRPr kumimoji="0" lang="zh-CN" altLang="en-US" sz="1600" b="0" i="0" u="none" strike="noStrike" kern="0" cap="none" spc="0" normalizeH="0" baseline="-30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287900" y="1712314"/>
            <a:ext cx="2201620" cy="2239916"/>
            <a:chOff x="471707" y="1675770"/>
            <a:chExt cx="2158455" cy="2196000"/>
          </a:xfrm>
          <a:solidFill>
            <a:srgbClr val="C87B5D"/>
          </a:solidFill>
        </p:grpSpPr>
        <p:grpSp>
          <p:nvGrpSpPr>
            <p:cNvPr id="22" name="组合 21"/>
            <p:cNvGrpSpPr>
              <a:grpSpLocks noChangeAspect="1"/>
            </p:cNvGrpSpPr>
            <p:nvPr/>
          </p:nvGrpSpPr>
          <p:grpSpPr>
            <a:xfrm>
              <a:off x="471707" y="1675770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26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7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7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7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8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7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3" name="组合 22"/>
            <p:cNvGrpSpPr>
              <a:grpSpLocks noChangeAspect="1"/>
            </p:cNvGrpSpPr>
            <p:nvPr/>
          </p:nvGrpSpPr>
          <p:grpSpPr>
            <a:xfrm>
              <a:off x="1735995" y="2108076"/>
              <a:ext cx="462003" cy="468000"/>
              <a:chOff x="2665061" y="4979202"/>
              <a:chExt cx="284308" cy="288000"/>
            </a:xfrm>
            <a:grpFill/>
          </p:grpSpPr>
          <p:sp>
            <p:nvSpPr>
              <p:cNvPr id="24" name="Freeform 932"/>
              <p:cNvSpPr>
                <a:spLocks noEditPoints="1"/>
              </p:cNvSpPr>
              <p:nvPr/>
            </p:nvSpPr>
            <p:spPr bwMode="auto">
              <a:xfrm>
                <a:off x="2665061" y="4979202"/>
                <a:ext cx="284308" cy="288000"/>
              </a:xfrm>
              <a:custGeom>
                <a:avLst/>
                <a:gdLst>
                  <a:gd name="T0" fmla="*/ 70 w 98"/>
                  <a:gd name="T1" fmla="*/ 42 h 99"/>
                  <a:gd name="T2" fmla="*/ 66 w 98"/>
                  <a:gd name="T3" fmla="*/ 42 h 99"/>
                  <a:gd name="T4" fmla="*/ 41 w 98"/>
                  <a:gd name="T5" fmla="*/ 67 h 99"/>
                  <a:gd name="T6" fmla="*/ 41 w 98"/>
                  <a:gd name="T7" fmla="*/ 70 h 99"/>
                  <a:gd name="T8" fmla="*/ 70 w 98"/>
                  <a:gd name="T9" fmla="*/ 99 h 99"/>
                  <a:gd name="T10" fmla="*/ 98 w 98"/>
                  <a:gd name="T11" fmla="*/ 70 h 99"/>
                  <a:gd name="T12" fmla="*/ 70 w 98"/>
                  <a:gd name="T13" fmla="*/ 42 h 99"/>
                  <a:gd name="T14" fmla="*/ 70 w 98"/>
                  <a:gd name="T15" fmla="*/ 90 h 99"/>
                  <a:gd name="T16" fmla="*/ 50 w 98"/>
                  <a:gd name="T17" fmla="*/ 70 h 99"/>
                  <a:gd name="T18" fmla="*/ 70 w 98"/>
                  <a:gd name="T19" fmla="*/ 51 h 99"/>
                  <a:gd name="T20" fmla="*/ 89 w 98"/>
                  <a:gd name="T21" fmla="*/ 70 h 99"/>
                  <a:gd name="T22" fmla="*/ 70 w 98"/>
                  <a:gd name="T23" fmla="*/ 90 h 99"/>
                  <a:gd name="T24" fmla="*/ 57 w 98"/>
                  <a:gd name="T25" fmla="*/ 29 h 99"/>
                  <a:gd name="T26" fmla="*/ 28 w 98"/>
                  <a:gd name="T27" fmla="*/ 0 h 99"/>
                  <a:gd name="T28" fmla="*/ 0 w 98"/>
                  <a:gd name="T29" fmla="*/ 29 h 99"/>
                  <a:gd name="T30" fmla="*/ 28 w 98"/>
                  <a:gd name="T31" fmla="*/ 57 h 99"/>
                  <a:gd name="T32" fmla="*/ 32 w 98"/>
                  <a:gd name="T33" fmla="*/ 57 h 99"/>
                  <a:gd name="T34" fmla="*/ 56 w 98"/>
                  <a:gd name="T35" fmla="*/ 32 h 99"/>
                  <a:gd name="T36" fmla="*/ 57 w 98"/>
                  <a:gd name="T37" fmla="*/ 29 h 99"/>
                  <a:gd name="T38" fmla="*/ 28 w 98"/>
                  <a:gd name="T39" fmla="*/ 48 h 99"/>
                  <a:gd name="T40" fmla="*/ 8 w 98"/>
                  <a:gd name="T41" fmla="*/ 29 h 99"/>
                  <a:gd name="T42" fmla="*/ 28 w 98"/>
                  <a:gd name="T43" fmla="*/ 9 h 99"/>
                  <a:gd name="T44" fmla="*/ 48 w 98"/>
                  <a:gd name="T45" fmla="*/ 29 h 99"/>
                  <a:gd name="T46" fmla="*/ 28 w 98"/>
                  <a:gd name="T47" fmla="*/ 4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8" h="99">
                    <a:moveTo>
                      <a:pt x="70" y="42"/>
                    </a:moveTo>
                    <a:cubicBezTo>
                      <a:pt x="68" y="42"/>
                      <a:pt x="67" y="42"/>
                      <a:pt x="66" y="42"/>
                    </a:cubicBezTo>
                    <a:cubicBezTo>
                      <a:pt x="41" y="67"/>
                      <a:pt x="41" y="67"/>
                      <a:pt x="41" y="67"/>
                    </a:cubicBezTo>
                    <a:cubicBezTo>
                      <a:pt x="41" y="68"/>
                      <a:pt x="41" y="69"/>
                      <a:pt x="41" y="70"/>
                    </a:cubicBezTo>
                    <a:cubicBezTo>
                      <a:pt x="41" y="86"/>
                      <a:pt x="54" y="99"/>
                      <a:pt x="70" y="99"/>
                    </a:cubicBezTo>
                    <a:cubicBezTo>
                      <a:pt x="85" y="99"/>
                      <a:pt x="98" y="86"/>
                      <a:pt x="98" y="70"/>
                    </a:cubicBezTo>
                    <a:cubicBezTo>
                      <a:pt x="98" y="55"/>
                      <a:pt x="85" y="42"/>
                      <a:pt x="70" y="42"/>
                    </a:cubicBezTo>
                    <a:close/>
                    <a:moveTo>
                      <a:pt x="70" y="90"/>
                    </a:moveTo>
                    <a:cubicBezTo>
                      <a:pt x="59" y="90"/>
                      <a:pt x="50" y="81"/>
                      <a:pt x="50" y="70"/>
                    </a:cubicBezTo>
                    <a:cubicBezTo>
                      <a:pt x="50" y="59"/>
                      <a:pt x="59" y="51"/>
                      <a:pt x="70" y="51"/>
                    </a:cubicBezTo>
                    <a:cubicBezTo>
                      <a:pt x="81" y="51"/>
                      <a:pt x="89" y="59"/>
                      <a:pt x="89" y="70"/>
                    </a:cubicBezTo>
                    <a:cubicBezTo>
                      <a:pt x="89" y="81"/>
                      <a:pt x="81" y="90"/>
                      <a:pt x="70" y="90"/>
                    </a:cubicBezTo>
                    <a:close/>
                    <a:moveTo>
                      <a:pt x="57" y="29"/>
                    </a:moveTo>
                    <a:cubicBezTo>
                      <a:pt x="57" y="13"/>
                      <a:pt x="44" y="0"/>
                      <a:pt x="28" y="0"/>
                    </a:cubicBezTo>
                    <a:cubicBezTo>
                      <a:pt x="12" y="0"/>
                      <a:pt x="0" y="13"/>
                      <a:pt x="0" y="29"/>
                    </a:cubicBezTo>
                    <a:cubicBezTo>
                      <a:pt x="0" y="44"/>
                      <a:pt x="12" y="57"/>
                      <a:pt x="28" y="57"/>
                    </a:cubicBezTo>
                    <a:cubicBezTo>
                      <a:pt x="29" y="57"/>
                      <a:pt x="31" y="57"/>
                      <a:pt x="32" y="57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56" y="31"/>
                      <a:pt x="57" y="30"/>
                      <a:pt x="57" y="29"/>
                    </a:cubicBezTo>
                    <a:close/>
                    <a:moveTo>
                      <a:pt x="28" y="48"/>
                    </a:moveTo>
                    <a:cubicBezTo>
                      <a:pt x="17" y="48"/>
                      <a:pt x="8" y="40"/>
                      <a:pt x="8" y="29"/>
                    </a:cubicBezTo>
                    <a:cubicBezTo>
                      <a:pt x="8" y="18"/>
                      <a:pt x="17" y="9"/>
                      <a:pt x="28" y="9"/>
                    </a:cubicBezTo>
                    <a:cubicBezTo>
                      <a:pt x="39" y="9"/>
                      <a:pt x="48" y="18"/>
                      <a:pt x="48" y="29"/>
                    </a:cubicBezTo>
                    <a:cubicBezTo>
                      <a:pt x="48" y="40"/>
                      <a:pt x="39" y="48"/>
                      <a:pt x="28" y="48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7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5" name="Freeform 933"/>
              <p:cNvSpPr/>
              <p:nvPr/>
            </p:nvSpPr>
            <p:spPr bwMode="auto">
              <a:xfrm>
                <a:off x="2697060" y="5013664"/>
                <a:ext cx="220308" cy="219077"/>
              </a:xfrm>
              <a:custGeom>
                <a:avLst/>
                <a:gdLst>
                  <a:gd name="T0" fmla="*/ 179 w 179"/>
                  <a:gd name="T1" fmla="*/ 12 h 178"/>
                  <a:gd name="T2" fmla="*/ 14 w 179"/>
                  <a:gd name="T3" fmla="*/ 178 h 178"/>
                  <a:gd name="T4" fmla="*/ 0 w 179"/>
                  <a:gd name="T5" fmla="*/ 166 h 178"/>
                  <a:gd name="T6" fmla="*/ 165 w 179"/>
                  <a:gd name="T7" fmla="*/ 0 h 178"/>
                  <a:gd name="T8" fmla="*/ 179 w 179"/>
                  <a:gd name="T9" fmla="*/ 12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78">
                    <a:moveTo>
                      <a:pt x="179" y="12"/>
                    </a:moveTo>
                    <a:lnTo>
                      <a:pt x="14" y="178"/>
                    </a:lnTo>
                    <a:lnTo>
                      <a:pt x="0" y="166"/>
                    </a:lnTo>
                    <a:lnTo>
                      <a:pt x="165" y="0"/>
                    </a:lnTo>
                    <a:lnTo>
                      <a:pt x="179" y="1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7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1298178" y="3970622"/>
            <a:ext cx="2201620" cy="2239916"/>
            <a:chOff x="478903" y="4355475"/>
            <a:chExt cx="2158455" cy="2196000"/>
          </a:xfrm>
          <a:solidFill>
            <a:srgbClr val="AF7F72"/>
          </a:solidFill>
        </p:grpSpPr>
        <p:grpSp>
          <p:nvGrpSpPr>
            <p:cNvPr id="30" name="组合 29"/>
            <p:cNvGrpSpPr>
              <a:grpSpLocks noChangeAspect="1"/>
            </p:cNvGrpSpPr>
            <p:nvPr/>
          </p:nvGrpSpPr>
          <p:grpSpPr>
            <a:xfrm>
              <a:off x="1795203" y="4733013"/>
              <a:ext cx="366333" cy="576000"/>
              <a:chOff x="2257888" y="5547128"/>
              <a:chExt cx="137373" cy="216000"/>
            </a:xfrm>
            <a:grpFill/>
          </p:grpSpPr>
          <p:sp>
            <p:nvSpPr>
              <p:cNvPr id="35" name="Freeform 69"/>
              <p:cNvSpPr/>
              <p:nvPr/>
            </p:nvSpPr>
            <p:spPr bwMode="auto">
              <a:xfrm>
                <a:off x="2257888" y="5547128"/>
                <a:ext cx="137373" cy="140987"/>
              </a:xfrm>
              <a:custGeom>
                <a:avLst/>
                <a:gdLst>
                  <a:gd name="T0" fmla="*/ 57 w 64"/>
                  <a:gd name="T1" fmla="*/ 37 h 66"/>
                  <a:gd name="T2" fmla="*/ 43 w 64"/>
                  <a:gd name="T3" fmla="*/ 12 h 66"/>
                  <a:gd name="T4" fmla="*/ 39 w 64"/>
                  <a:gd name="T5" fmla="*/ 6 h 66"/>
                  <a:gd name="T6" fmla="*/ 25 w 64"/>
                  <a:gd name="T7" fmla="*/ 6 h 66"/>
                  <a:gd name="T8" fmla="*/ 22 w 64"/>
                  <a:gd name="T9" fmla="*/ 12 h 66"/>
                  <a:gd name="T10" fmla="*/ 8 w 64"/>
                  <a:gd name="T11" fmla="*/ 37 h 66"/>
                  <a:gd name="T12" fmla="*/ 4 w 64"/>
                  <a:gd name="T13" fmla="*/ 43 h 66"/>
                  <a:gd name="T14" fmla="*/ 11 w 64"/>
                  <a:gd name="T15" fmla="*/ 55 h 66"/>
                  <a:gd name="T16" fmla="*/ 18 w 64"/>
                  <a:gd name="T17" fmla="*/ 55 h 66"/>
                  <a:gd name="T18" fmla="*/ 19 w 64"/>
                  <a:gd name="T19" fmla="*/ 55 h 66"/>
                  <a:gd name="T20" fmla="*/ 19 w 64"/>
                  <a:gd name="T21" fmla="*/ 66 h 66"/>
                  <a:gd name="T22" fmla="*/ 32 w 64"/>
                  <a:gd name="T23" fmla="*/ 62 h 66"/>
                  <a:gd name="T24" fmla="*/ 32 w 64"/>
                  <a:gd name="T25" fmla="*/ 62 h 66"/>
                  <a:gd name="T26" fmla="*/ 46 w 64"/>
                  <a:gd name="T27" fmla="*/ 66 h 66"/>
                  <a:gd name="T28" fmla="*/ 46 w 64"/>
                  <a:gd name="T29" fmla="*/ 55 h 66"/>
                  <a:gd name="T30" fmla="*/ 46 w 64"/>
                  <a:gd name="T31" fmla="*/ 55 h 66"/>
                  <a:gd name="T32" fmla="*/ 53 w 64"/>
                  <a:gd name="T33" fmla="*/ 55 h 66"/>
                  <a:gd name="T34" fmla="*/ 60 w 64"/>
                  <a:gd name="T35" fmla="*/ 43 h 66"/>
                  <a:gd name="T36" fmla="*/ 57 w 64"/>
                  <a:gd name="T37" fmla="*/ 3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4" h="66">
                    <a:moveTo>
                      <a:pt x="57" y="37"/>
                    </a:moveTo>
                    <a:cubicBezTo>
                      <a:pt x="53" y="30"/>
                      <a:pt x="47" y="19"/>
                      <a:pt x="43" y="12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5" y="0"/>
                      <a:pt x="29" y="0"/>
                      <a:pt x="25" y="6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8" y="19"/>
                      <a:pt x="11" y="30"/>
                      <a:pt x="8" y="37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0" y="50"/>
                      <a:pt x="3" y="55"/>
                      <a:pt x="11" y="55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23" y="63"/>
                      <a:pt x="27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7" y="62"/>
                      <a:pt x="42" y="63"/>
                      <a:pt x="46" y="66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53" y="55"/>
                      <a:pt x="53" y="55"/>
                      <a:pt x="53" y="55"/>
                    </a:cubicBezTo>
                    <a:cubicBezTo>
                      <a:pt x="61" y="55"/>
                      <a:pt x="64" y="49"/>
                      <a:pt x="60" y="43"/>
                    </a:cubicBezTo>
                    <a:lnTo>
                      <a:pt x="57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87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6" name="Freeform 70"/>
              <p:cNvSpPr/>
              <p:nvPr/>
            </p:nvSpPr>
            <p:spPr bwMode="auto">
              <a:xfrm>
                <a:off x="2290424" y="5688115"/>
                <a:ext cx="75013" cy="75013"/>
              </a:xfrm>
              <a:custGeom>
                <a:avLst/>
                <a:gdLst>
                  <a:gd name="T0" fmla="*/ 17 w 35"/>
                  <a:gd name="T1" fmla="*/ 0 h 35"/>
                  <a:gd name="T2" fmla="*/ 17 w 35"/>
                  <a:gd name="T3" fmla="*/ 0 h 35"/>
                  <a:gd name="T4" fmla="*/ 17 w 35"/>
                  <a:gd name="T5" fmla="*/ 0 h 35"/>
                  <a:gd name="T6" fmla="*/ 17 w 35"/>
                  <a:gd name="T7" fmla="*/ 0 h 35"/>
                  <a:gd name="T8" fmla="*/ 17 w 35"/>
                  <a:gd name="T9" fmla="*/ 0 h 35"/>
                  <a:gd name="T10" fmla="*/ 4 w 35"/>
                  <a:gd name="T11" fmla="*/ 6 h 35"/>
                  <a:gd name="T12" fmla="*/ 0 w 35"/>
                  <a:gd name="T13" fmla="*/ 17 h 35"/>
                  <a:gd name="T14" fmla="*/ 0 w 35"/>
                  <a:gd name="T15" fmla="*/ 17 h 35"/>
                  <a:gd name="T16" fmla="*/ 17 w 35"/>
                  <a:gd name="T17" fmla="*/ 35 h 35"/>
                  <a:gd name="T18" fmla="*/ 17 w 35"/>
                  <a:gd name="T19" fmla="*/ 35 h 35"/>
                  <a:gd name="T20" fmla="*/ 35 w 35"/>
                  <a:gd name="T21" fmla="*/ 17 h 35"/>
                  <a:gd name="T22" fmla="*/ 35 w 35"/>
                  <a:gd name="T23" fmla="*/ 17 h 35"/>
                  <a:gd name="T24" fmla="*/ 31 w 35"/>
                  <a:gd name="T25" fmla="*/ 6 h 35"/>
                  <a:gd name="T26" fmla="*/ 17 w 35"/>
                  <a:gd name="T2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35"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7" y="2"/>
                      <a:pt x="4" y="6"/>
                    </a:cubicBezTo>
                    <a:cubicBezTo>
                      <a:pt x="1" y="9"/>
                      <a:pt x="0" y="1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7"/>
                      <a:pt x="8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7" y="35"/>
                      <a:pt x="35" y="2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3"/>
                      <a:pt x="33" y="9"/>
                      <a:pt x="31" y="6"/>
                    </a:cubicBezTo>
                    <a:cubicBezTo>
                      <a:pt x="27" y="2"/>
                      <a:pt x="23" y="0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87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31" name="组合 30"/>
            <p:cNvGrpSpPr>
              <a:grpSpLocks noChangeAspect="1"/>
            </p:cNvGrpSpPr>
            <p:nvPr/>
          </p:nvGrpSpPr>
          <p:grpSpPr>
            <a:xfrm>
              <a:off x="478903" y="4355475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32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87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3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87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4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87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 pitchFamily="34" charset="0"/>
                  <a:sym typeface="思源黑体 CN Normal" panose="020B0400000000000000" pitchFamily="34" charset="-122"/>
                </a:endParaRPr>
              </a:p>
            </p:txBody>
          </p:sp>
        </p:grpSp>
      </p:grpSp>
      <p:sp>
        <p:nvSpPr>
          <p:cNvPr id="37" name="矩形 36"/>
          <p:cNvSpPr/>
          <p:nvPr/>
        </p:nvSpPr>
        <p:spPr>
          <a:xfrm>
            <a:off x="7210126" y="1745824"/>
            <a:ext cx="1659890" cy="374650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20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用户界面设计</a:t>
            </a:r>
            <a:endParaRPr lang="zh-CN" altLang="en-US" sz="2000" dirty="0">
              <a:solidFill>
                <a:srgbClr val="40404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7210126" y="2141891"/>
            <a:ext cx="369397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输入框、消息显示区域。</a:t>
            </a:r>
            <a:endParaRPr lang="zh-CN" altLang="en-US" sz="1600" dirty="0">
              <a:solidFill>
                <a:srgbClr val="40404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210126" y="3300224"/>
            <a:ext cx="1659890" cy="374650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l"/>
            <a:r>
              <a:rPr lang="zh-CN" altLang="en-US" sz="20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接口调用模块</a:t>
            </a:r>
            <a:endParaRPr lang="zh-CN" altLang="en-US" sz="2000" dirty="0">
              <a:solidFill>
                <a:srgbClr val="40404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7210126" y="3696290"/>
            <a:ext cx="369397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通过</a:t>
            </a:r>
            <a:r>
              <a:rPr lang="en-US" altLang="zh-CN" sz="16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 Axios </a:t>
            </a:r>
            <a:r>
              <a:rPr lang="zh-CN" altLang="en-US" sz="16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或</a:t>
            </a:r>
            <a:r>
              <a:rPr lang="en-US" altLang="zh-CN" sz="16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 Fetch </a:t>
            </a:r>
            <a:r>
              <a:rPr lang="zh-CN" altLang="en-US" sz="16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发起</a:t>
            </a:r>
            <a:r>
              <a:rPr lang="en-US" altLang="zh-CN" sz="16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 HTTP </a:t>
            </a:r>
            <a:r>
              <a:rPr lang="zh-CN" altLang="en-US" sz="16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请求</a:t>
            </a:r>
            <a:endParaRPr lang="zh-CN" altLang="en-US" sz="1600" dirty="0">
              <a:solidFill>
                <a:srgbClr val="40404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7210126" y="4854623"/>
            <a:ext cx="1151890" cy="374650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l"/>
            <a:r>
              <a:rPr lang="zh-CN" altLang="en-US" sz="20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平台适配</a:t>
            </a:r>
            <a:endParaRPr lang="zh-CN" altLang="en-US" sz="2000" dirty="0">
              <a:solidFill>
                <a:srgbClr val="40404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42" name="矩形 47"/>
          <p:cNvSpPr>
            <a:spLocks noChangeArrowheads="1"/>
          </p:cNvSpPr>
          <p:nvPr/>
        </p:nvSpPr>
        <p:spPr bwMode="auto">
          <a:xfrm>
            <a:off x="7210126" y="5250689"/>
            <a:ext cx="3693975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兼容微信小程序。</a:t>
            </a:r>
            <a:endParaRPr lang="zh-CN" altLang="en-US" sz="1600" dirty="0">
              <a:solidFill>
                <a:srgbClr val="40404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387226" y="1612698"/>
            <a:ext cx="897890" cy="374650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20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技术栈</a:t>
            </a:r>
            <a:endParaRPr lang="en-US" altLang="zh-CN" sz="2000" dirty="0">
              <a:solidFill>
                <a:srgbClr val="40404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44" name="矩形 43"/>
          <p:cNvSpPr>
            <a:spLocks noChangeArrowheads="1"/>
          </p:cNvSpPr>
          <p:nvPr/>
        </p:nvSpPr>
        <p:spPr bwMode="auto">
          <a:xfrm>
            <a:off x="3371148" y="2818411"/>
            <a:ext cx="2868911" cy="389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4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Uni-app</a:t>
            </a:r>
            <a:r>
              <a:rPr lang="zh-CN" altLang="en-US" sz="14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（基于</a:t>
            </a:r>
            <a:r>
              <a:rPr lang="en-US" altLang="zh-CN" sz="14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vue</a:t>
            </a:r>
            <a:r>
              <a:rPr lang="zh-CN" altLang="en-US" sz="14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框架）</a:t>
            </a:r>
            <a:endParaRPr lang="zh-CN" altLang="en-US" sz="1400" dirty="0">
              <a:solidFill>
                <a:srgbClr val="40404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387226" y="3862181"/>
            <a:ext cx="1151890" cy="374650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20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具体实现</a:t>
            </a:r>
            <a:endParaRPr lang="en-US" altLang="zh-CN" sz="2000" dirty="0">
              <a:solidFill>
                <a:srgbClr val="40404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46" name="矩形 45"/>
          <p:cNvSpPr>
            <a:spLocks noChangeArrowheads="1"/>
          </p:cNvSpPr>
          <p:nvPr/>
        </p:nvSpPr>
        <p:spPr bwMode="auto">
          <a:xfrm>
            <a:off x="3371148" y="5051817"/>
            <a:ext cx="2868911" cy="389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4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vue+uni</a:t>
            </a:r>
            <a:r>
              <a:rPr lang="zh-CN" altLang="en-US" sz="1400" dirty="0">
                <a:solidFill>
                  <a:srgbClr val="40404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的具体实现</a:t>
            </a:r>
            <a:endParaRPr lang="zh-CN" altLang="en-US" sz="1400" dirty="0">
              <a:solidFill>
                <a:srgbClr val="40404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942681" y="546756"/>
            <a:ext cx="546754" cy="54675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510665" y="557530"/>
            <a:ext cx="5869305" cy="54737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前端模块：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Uni-app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（基于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vue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框架）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0"/>
          <p:cNvSpPr/>
          <p:nvPr>
            <p:custDataLst>
              <p:tags r:id="rId1"/>
            </p:custDataLst>
          </p:nvPr>
        </p:nvSpPr>
        <p:spPr>
          <a:xfrm>
            <a:off x="3411867" y="4600907"/>
            <a:ext cx="701507" cy="701507"/>
          </a:xfrm>
          <a:prstGeom prst="ellipse">
            <a:avLst/>
          </a:prstGeom>
          <a:solidFill>
            <a:srgbClr val="AF7F7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vi-VN" sz="16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3" name="Oval 11"/>
          <p:cNvSpPr/>
          <p:nvPr>
            <p:custDataLst>
              <p:tags r:id="rId2"/>
            </p:custDataLst>
          </p:nvPr>
        </p:nvSpPr>
        <p:spPr>
          <a:xfrm>
            <a:off x="8078626" y="2397991"/>
            <a:ext cx="701507" cy="701507"/>
          </a:xfrm>
          <a:prstGeom prst="ellipse">
            <a:avLst/>
          </a:prstGeom>
          <a:solidFill>
            <a:srgbClr val="AF7F7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vi-VN" sz="16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4" name="Oval 12"/>
          <p:cNvSpPr/>
          <p:nvPr>
            <p:custDataLst>
              <p:tags r:id="rId3"/>
            </p:custDataLst>
          </p:nvPr>
        </p:nvSpPr>
        <p:spPr>
          <a:xfrm>
            <a:off x="8078626" y="4600907"/>
            <a:ext cx="701507" cy="701507"/>
          </a:xfrm>
          <a:prstGeom prst="ellipse">
            <a:avLst/>
          </a:prstGeom>
          <a:solidFill>
            <a:srgbClr val="C87B5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vi-VN" sz="16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5" name="Oval 13"/>
          <p:cNvSpPr/>
          <p:nvPr>
            <p:custDataLst>
              <p:tags r:id="rId4"/>
            </p:custDataLst>
          </p:nvPr>
        </p:nvSpPr>
        <p:spPr>
          <a:xfrm>
            <a:off x="3411867" y="2397991"/>
            <a:ext cx="701507" cy="701507"/>
          </a:xfrm>
          <a:prstGeom prst="ellipse">
            <a:avLst/>
          </a:prstGeom>
          <a:solidFill>
            <a:srgbClr val="C87B5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vi-VN" sz="16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6" name="TextBox 33"/>
          <p:cNvSpPr txBox="1"/>
          <p:nvPr>
            <p:custDataLst>
              <p:tags r:id="rId5"/>
            </p:custDataLst>
          </p:nvPr>
        </p:nvSpPr>
        <p:spPr>
          <a:xfrm flipH="1">
            <a:off x="8911862" y="2670417"/>
            <a:ext cx="2473462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Django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框架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 + Django REST Framework (DRF)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7" name="TextBox 34"/>
          <p:cNvSpPr txBox="1"/>
          <p:nvPr>
            <p:custDataLst>
              <p:tags r:id="rId6"/>
            </p:custDataLst>
          </p:nvPr>
        </p:nvSpPr>
        <p:spPr>
          <a:xfrm>
            <a:off x="8911862" y="2220700"/>
            <a:ext cx="763905" cy="4616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技术栈</a:t>
            </a:r>
            <a:endParaRPr lang="en-US" altLang="en-US" sz="2000" b="1" dirty="0">
              <a:solidFill>
                <a:prstClr val="black">
                  <a:lumMod val="75000"/>
                  <a:lumOff val="2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8" name="TextBox 36"/>
          <p:cNvSpPr txBox="1"/>
          <p:nvPr>
            <p:custDataLst>
              <p:tags r:id="rId7"/>
            </p:custDataLst>
          </p:nvPr>
        </p:nvSpPr>
        <p:spPr>
          <a:xfrm flipH="1">
            <a:off x="8911862" y="4851059"/>
            <a:ext cx="2473462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部署在云服务器上，提供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24h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服务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9" name="TextBox 37"/>
          <p:cNvSpPr txBox="1"/>
          <p:nvPr>
            <p:custDataLst>
              <p:tags r:id="rId8"/>
            </p:custDataLst>
          </p:nvPr>
        </p:nvSpPr>
        <p:spPr>
          <a:xfrm>
            <a:off x="8911862" y="4401341"/>
            <a:ext cx="1273175" cy="4616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服务器部署</a:t>
            </a:r>
            <a:endParaRPr lang="en-US" altLang="en-US" sz="2000" b="1" dirty="0">
              <a:solidFill>
                <a:prstClr val="black">
                  <a:lumMod val="75000"/>
                  <a:lumOff val="2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0" name="TextBox 38"/>
          <p:cNvSpPr txBox="1"/>
          <p:nvPr>
            <p:custDataLst>
              <p:tags r:id="rId9"/>
            </p:custDataLst>
          </p:nvPr>
        </p:nvSpPr>
        <p:spPr>
          <a:xfrm>
            <a:off x="800990" y="2670417"/>
            <a:ext cx="2473462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定义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 API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端点，例如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 /login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用于处理登录请求。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1" name="TextBox 39"/>
          <p:cNvSpPr txBox="1"/>
          <p:nvPr>
            <p:custDataLst>
              <p:tags r:id="rId10"/>
            </p:custDataLst>
          </p:nvPr>
        </p:nvSpPr>
        <p:spPr>
          <a:xfrm flipH="1">
            <a:off x="1893223" y="2220700"/>
            <a:ext cx="1387475" cy="4616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api</a:t>
            </a: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接口管理</a:t>
            </a:r>
            <a:endParaRPr lang="zh-CN" altLang="en-US" sz="2000" b="1" dirty="0">
              <a:solidFill>
                <a:prstClr val="black">
                  <a:lumMod val="75000"/>
                  <a:lumOff val="2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2" name="TextBox 45"/>
          <p:cNvSpPr txBox="1"/>
          <p:nvPr>
            <p:custDataLst>
              <p:tags r:id="rId11"/>
            </p:custDataLst>
          </p:nvPr>
        </p:nvSpPr>
        <p:spPr>
          <a:xfrm>
            <a:off x="800990" y="4851059"/>
            <a:ext cx="2473462" cy="11074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登录注册逻辑，利用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Django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中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pyhton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特性保存至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json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文件中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3" name="TextBox 46"/>
          <p:cNvSpPr txBox="1"/>
          <p:nvPr>
            <p:custDataLst>
              <p:tags r:id="rId12"/>
            </p:custDataLst>
          </p:nvPr>
        </p:nvSpPr>
        <p:spPr>
          <a:xfrm flipH="1">
            <a:off x="1752888" y="4401341"/>
            <a:ext cx="1527810" cy="4616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数据存储模块</a:t>
            </a:r>
            <a:endParaRPr lang="zh-CN" altLang="en-US" sz="2000" b="1" dirty="0">
              <a:solidFill>
                <a:prstClr val="black">
                  <a:lumMod val="75000"/>
                  <a:lumOff val="2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21" name="椭圆 20"/>
          <p:cNvSpPr/>
          <p:nvPr>
            <p:custDataLst>
              <p:tags r:id="rId13"/>
            </p:custDataLst>
          </p:nvPr>
        </p:nvSpPr>
        <p:spPr>
          <a:xfrm>
            <a:off x="4655871" y="2397991"/>
            <a:ext cx="3034602" cy="3034602"/>
          </a:xfrm>
          <a:prstGeom prst="ellipse">
            <a:avLst/>
          </a:prstGeom>
          <a:blipFill>
            <a:blip r:embed="rId14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3" name="文本框 18"/>
          <p:cNvSpPr txBox="1"/>
          <p:nvPr>
            <p:custDataLst>
              <p:tags r:id="rId15"/>
            </p:custDataLst>
          </p:nvPr>
        </p:nvSpPr>
        <p:spPr bwMode="auto">
          <a:xfrm>
            <a:off x="3469206" y="2515830"/>
            <a:ext cx="599228" cy="495282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01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4" name="文本框 18"/>
          <p:cNvSpPr txBox="1"/>
          <p:nvPr>
            <p:custDataLst>
              <p:tags r:id="rId16"/>
            </p:custDataLst>
          </p:nvPr>
        </p:nvSpPr>
        <p:spPr bwMode="auto">
          <a:xfrm>
            <a:off x="3469206" y="4755531"/>
            <a:ext cx="599228" cy="495282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02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5" name="文本框 18"/>
          <p:cNvSpPr txBox="1"/>
          <p:nvPr>
            <p:custDataLst>
              <p:tags r:id="rId17"/>
            </p:custDataLst>
          </p:nvPr>
        </p:nvSpPr>
        <p:spPr bwMode="auto">
          <a:xfrm>
            <a:off x="8145378" y="2515830"/>
            <a:ext cx="599228" cy="495282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03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6" name="文本框 18"/>
          <p:cNvSpPr txBox="1"/>
          <p:nvPr>
            <p:custDataLst>
              <p:tags r:id="rId18"/>
            </p:custDataLst>
          </p:nvPr>
        </p:nvSpPr>
        <p:spPr bwMode="auto">
          <a:xfrm>
            <a:off x="8145378" y="4755531"/>
            <a:ext cx="599228" cy="495282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04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942681" y="546756"/>
            <a:ext cx="546754" cy="54675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459562" y="642885"/>
            <a:ext cx="2653502" cy="547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后端模块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23" grpId="0"/>
      <p:bldP spid="24" grpId="0"/>
      <p:bldP spid="25" grpId="0"/>
      <p:bldP spid="26" grpId="0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椭圆 47"/>
          <p:cNvSpPr/>
          <p:nvPr/>
        </p:nvSpPr>
        <p:spPr>
          <a:xfrm>
            <a:off x="942681" y="546756"/>
            <a:ext cx="546754" cy="54675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646252" y="571765"/>
            <a:ext cx="2653502" cy="54766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软件架构图示例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899410" y="1918970"/>
            <a:ext cx="705485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+---------------------+         +-----------------------+</a:t>
            </a:r>
            <a:endParaRPr lang="en-US" altLang="zh-CN"/>
          </a:p>
          <a:p>
            <a:r>
              <a:rPr lang="en-US" altLang="zh-CN"/>
              <a:t>|  Frontend (Uni-app)        |           | Backend (Django)               |</a:t>
            </a:r>
            <a:endParaRPr lang="en-US" altLang="zh-CN"/>
          </a:p>
          <a:p>
            <a:r>
              <a:rPr lang="en-US" altLang="zh-CN"/>
              <a:t>|----------------------|           |------------------------|</a:t>
            </a:r>
            <a:endParaRPr lang="en-US" altLang="zh-CN"/>
          </a:p>
          <a:p>
            <a:r>
              <a:rPr lang="en-US" altLang="zh-CN"/>
              <a:t>| - Input &amp; Output UI        | &lt;---&gt;| - REST API                         |</a:t>
            </a:r>
            <a:endParaRPr lang="en-US" altLang="zh-CN"/>
          </a:p>
          <a:p>
            <a:r>
              <a:rPr lang="en-US" altLang="zh-CN"/>
              <a:t>| - HTTP Requests             |           | - ChatGPT Integration        |</a:t>
            </a:r>
            <a:endParaRPr lang="en-US" altLang="zh-CN"/>
          </a:p>
          <a:p>
            <a:r>
              <a:rPr lang="en-US" altLang="zh-CN"/>
              <a:t>|----------------------|           | - User Authentication         |</a:t>
            </a:r>
            <a:endParaRPr lang="en-US" altLang="zh-CN"/>
          </a:p>
          <a:p>
            <a:r>
              <a:rPr lang="en-US" altLang="zh-CN"/>
              <a:t>+---------------------+         +-----------------------+</a:t>
            </a:r>
            <a:endParaRPr lang="en-US" altLang="zh-CN"/>
          </a:p>
          <a:p>
            <a:r>
              <a:rPr lang="en-US" altLang="zh-CN"/>
              <a:t>                   |</a:t>
            </a:r>
            <a:endParaRPr lang="en-US" altLang="zh-CN"/>
          </a:p>
          <a:p>
            <a:r>
              <a:rPr lang="en-US" altLang="zh-CN"/>
              <a:t>                   v</a:t>
            </a:r>
            <a:endParaRPr lang="en-US" altLang="zh-CN"/>
          </a:p>
          <a:p>
            <a:r>
              <a:rPr lang="en-US" altLang="zh-CN"/>
              <a:t>         +-------------------+</a:t>
            </a:r>
            <a:endParaRPr lang="en-US" altLang="zh-CN"/>
          </a:p>
          <a:p>
            <a:r>
              <a:rPr lang="en-US" altLang="zh-CN"/>
              <a:t>         | OpenAI ChatGPT API   |</a:t>
            </a:r>
            <a:endParaRPr lang="en-US" altLang="zh-CN"/>
          </a:p>
          <a:p>
            <a:r>
              <a:rPr lang="en-US" altLang="zh-CN"/>
              <a:t>         +-------------------+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2102092" y="2913802"/>
            <a:ext cx="7987816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技术亮点</a:t>
            </a:r>
            <a:endParaRPr kumimoji="0" lang="zh-CN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4386724" y="1657504"/>
            <a:ext cx="3418553" cy="957109"/>
          </a:xfrm>
          <a:prstGeom prst="roundRect">
            <a:avLst>
              <a:gd name="adj" fmla="val 50000"/>
            </a:avLst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686301" y="1882568"/>
            <a:ext cx="2857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PART FOUR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028226" y="4315134"/>
            <a:ext cx="8220673" cy="1008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The average person is always waiting for an opportunity to come The average person is always waiting for an The average person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92100" y="393068"/>
            <a:ext cx="11607800" cy="6154557"/>
          </a:xfrm>
          <a:prstGeom prst="rect">
            <a:avLst/>
          </a:prstGeom>
          <a:noFill/>
          <a:ln w="38100">
            <a:solidFill>
              <a:srgbClr val="C87B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" t="4827" r="55517" b="16552"/>
          <a:stretch>
            <a:fillRect/>
          </a:stretch>
        </p:blipFill>
        <p:spPr>
          <a:xfrm>
            <a:off x="292100" y="393068"/>
            <a:ext cx="5739515" cy="61545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0">
        <p15:prstTrans prst="prestig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43"/>
          <p:cNvSpPr/>
          <p:nvPr>
            <p:custDataLst>
              <p:tags r:id="rId1"/>
            </p:custDataLst>
          </p:nvPr>
        </p:nvSpPr>
        <p:spPr>
          <a:xfrm>
            <a:off x="1048653" y="2005268"/>
            <a:ext cx="599228" cy="599228"/>
          </a:xfrm>
          <a:custGeom>
            <a:avLst/>
            <a:gdLst>
              <a:gd name="connsiteX0" fmla="*/ 274320 w 548640"/>
              <a:gd name="connsiteY0" fmla="*/ 0 h 548640"/>
              <a:gd name="connsiteX1" fmla="*/ 548640 w 548640"/>
              <a:gd name="connsiteY1" fmla="*/ 274320 h 548640"/>
              <a:gd name="connsiteX2" fmla="*/ 274320 w 548640"/>
              <a:gd name="connsiteY2" fmla="*/ 548640 h 548640"/>
              <a:gd name="connsiteX3" fmla="*/ 0 w 548640"/>
              <a:gd name="connsiteY3" fmla="*/ 274320 h 548640"/>
              <a:gd name="connsiteX4" fmla="*/ 274320 w 548640"/>
              <a:gd name="connsiteY4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640" h="548640">
                <a:moveTo>
                  <a:pt x="274320" y="0"/>
                </a:moveTo>
                <a:cubicBezTo>
                  <a:pt x="425823" y="0"/>
                  <a:pt x="548640" y="122817"/>
                  <a:pt x="548640" y="274320"/>
                </a:cubicBezTo>
                <a:cubicBezTo>
                  <a:pt x="548640" y="425823"/>
                  <a:pt x="425823" y="548640"/>
                  <a:pt x="274320" y="548640"/>
                </a:cubicBezTo>
                <a:cubicBezTo>
                  <a:pt x="122817" y="548640"/>
                  <a:pt x="0" y="425823"/>
                  <a:pt x="0" y="274320"/>
                </a:cubicBezTo>
                <a:cubicBezTo>
                  <a:pt x="0" y="122817"/>
                  <a:pt x="122817" y="0"/>
                  <a:pt x="274320" y="0"/>
                </a:cubicBezTo>
                <a:close/>
              </a:path>
            </a:pathLst>
          </a:custGeom>
          <a:solidFill>
            <a:srgbClr val="AF7F72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183823" tIns="183826" rIns="183823" bIns="183826" numCol="1" spcCol="1270" anchor="ctr" anchorCtr="0">
            <a:noAutofit/>
          </a:bodyPr>
          <a:lstStyle/>
          <a:p>
            <a:pPr marL="0" marR="0" lvl="0" indent="0" algn="ctr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8" name="Freeform 43"/>
          <p:cNvSpPr/>
          <p:nvPr>
            <p:custDataLst>
              <p:tags r:id="rId2"/>
            </p:custDataLst>
          </p:nvPr>
        </p:nvSpPr>
        <p:spPr>
          <a:xfrm>
            <a:off x="1048653" y="4496220"/>
            <a:ext cx="599228" cy="599228"/>
          </a:xfrm>
          <a:custGeom>
            <a:avLst/>
            <a:gdLst>
              <a:gd name="connsiteX0" fmla="*/ 274320 w 548640"/>
              <a:gd name="connsiteY0" fmla="*/ 0 h 548640"/>
              <a:gd name="connsiteX1" fmla="*/ 548640 w 548640"/>
              <a:gd name="connsiteY1" fmla="*/ 274320 h 548640"/>
              <a:gd name="connsiteX2" fmla="*/ 274320 w 548640"/>
              <a:gd name="connsiteY2" fmla="*/ 548640 h 548640"/>
              <a:gd name="connsiteX3" fmla="*/ 0 w 548640"/>
              <a:gd name="connsiteY3" fmla="*/ 274320 h 548640"/>
              <a:gd name="connsiteX4" fmla="*/ 274320 w 548640"/>
              <a:gd name="connsiteY4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640" h="548640">
                <a:moveTo>
                  <a:pt x="274320" y="0"/>
                </a:moveTo>
                <a:cubicBezTo>
                  <a:pt x="425823" y="0"/>
                  <a:pt x="548640" y="122817"/>
                  <a:pt x="548640" y="274320"/>
                </a:cubicBezTo>
                <a:cubicBezTo>
                  <a:pt x="548640" y="425823"/>
                  <a:pt x="425823" y="548640"/>
                  <a:pt x="274320" y="548640"/>
                </a:cubicBezTo>
                <a:cubicBezTo>
                  <a:pt x="122817" y="548640"/>
                  <a:pt x="0" y="425823"/>
                  <a:pt x="0" y="274320"/>
                </a:cubicBezTo>
                <a:cubicBezTo>
                  <a:pt x="0" y="122817"/>
                  <a:pt x="122817" y="0"/>
                  <a:pt x="274320" y="0"/>
                </a:cubicBezTo>
                <a:close/>
              </a:path>
            </a:pathLst>
          </a:custGeom>
          <a:solidFill>
            <a:srgbClr val="C87B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183823" tIns="183826" rIns="183823" bIns="183826" numCol="1" spcCol="1270" anchor="ctr" anchorCtr="0">
            <a:noAutofit/>
          </a:bodyPr>
          <a:lstStyle/>
          <a:p>
            <a:pPr marL="0" marR="0" lvl="0" indent="0" algn="ctr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5" name="Freeform 43"/>
          <p:cNvSpPr/>
          <p:nvPr>
            <p:custDataLst>
              <p:tags r:id="rId3"/>
            </p:custDataLst>
          </p:nvPr>
        </p:nvSpPr>
        <p:spPr>
          <a:xfrm>
            <a:off x="4296349" y="2005268"/>
            <a:ext cx="599228" cy="599228"/>
          </a:xfrm>
          <a:custGeom>
            <a:avLst/>
            <a:gdLst>
              <a:gd name="connsiteX0" fmla="*/ 274320 w 548640"/>
              <a:gd name="connsiteY0" fmla="*/ 0 h 548640"/>
              <a:gd name="connsiteX1" fmla="*/ 548640 w 548640"/>
              <a:gd name="connsiteY1" fmla="*/ 274320 h 548640"/>
              <a:gd name="connsiteX2" fmla="*/ 274320 w 548640"/>
              <a:gd name="connsiteY2" fmla="*/ 548640 h 548640"/>
              <a:gd name="connsiteX3" fmla="*/ 0 w 548640"/>
              <a:gd name="connsiteY3" fmla="*/ 274320 h 548640"/>
              <a:gd name="connsiteX4" fmla="*/ 274320 w 548640"/>
              <a:gd name="connsiteY4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640" h="548640">
                <a:moveTo>
                  <a:pt x="274320" y="0"/>
                </a:moveTo>
                <a:cubicBezTo>
                  <a:pt x="425823" y="0"/>
                  <a:pt x="548640" y="122817"/>
                  <a:pt x="548640" y="274320"/>
                </a:cubicBezTo>
                <a:cubicBezTo>
                  <a:pt x="548640" y="425823"/>
                  <a:pt x="425823" y="548640"/>
                  <a:pt x="274320" y="548640"/>
                </a:cubicBezTo>
                <a:cubicBezTo>
                  <a:pt x="122817" y="548640"/>
                  <a:pt x="0" y="425823"/>
                  <a:pt x="0" y="274320"/>
                </a:cubicBezTo>
                <a:cubicBezTo>
                  <a:pt x="0" y="122817"/>
                  <a:pt x="122817" y="0"/>
                  <a:pt x="274320" y="0"/>
                </a:cubicBezTo>
                <a:close/>
              </a:path>
            </a:pathLst>
          </a:custGeom>
          <a:solidFill>
            <a:srgbClr val="C87B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183823" tIns="183826" rIns="183823" bIns="183826" numCol="1" spcCol="1270" anchor="ctr" anchorCtr="0">
            <a:noAutofit/>
          </a:bodyPr>
          <a:lstStyle/>
          <a:p>
            <a:pPr marL="0" marR="0" lvl="0" indent="0" algn="ctr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6" name="Freeform 43"/>
          <p:cNvSpPr/>
          <p:nvPr>
            <p:custDataLst>
              <p:tags r:id="rId4"/>
            </p:custDataLst>
          </p:nvPr>
        </p:nvSpPr>
        <p:spPr>
          <a:xfrm>
            <a:off x="4296349" y="4496220"/>
            <a:ext cx="599228" cy="599228"/>
          </a:xfrm>
          <a:custGeom>
            <a:avLst/>
            <a:gdLst>
              <a:gd name="connsiteX0" fmla="*/ 274320 w 548640"/>
              <a:gd name="connsiteY0" fmla="*/ 0 h 548640"/>
              <a:gd name="connsiteX1" fmla="*/ 548640 w 548640"/>
              <a:gd name="connsiteY1" fmla="*/ 274320 h 548640"/>
              <a:gd name="connsiteX2" fmla="*/ 274320 w 548640"/>
              <a:gd name="connsiteY2" fmla="*/ 548640 h 548640"/>
              <a:gd name="connsiteX3" fmla="*/ 0 w 548640"/>
              <a:gd name="connsiteY3" fmla="*/ 274320 h 548640"/>
              <a:gd name="connsiteX4" fmla="*/ 274320 w 548640"/>
              <a:gd name="connsiteY4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640" h="548640">
                <a:moveTo>
                  <a:pt x="274320" y="0"/>
                </a:moveTo>
                <a:cubicBezTo>
                  <a:pt x="425823" y="0"/>
                  <a:pt x="548640" y="122817"/>
                  <a:pt x="548640" y="274320"/>
                </a:cubicBezTo>
                <a:cubicBezTo>
                  <a:pt x="548640" y="425823"/>
                  <a:pt x="425823" y="548640"/>
                  <a:pt x="274320" y="548640"/>
                </a:cubicBezTo>
                <a:cubicBezTo>
                  <a:pt x="122817" y="548640"/>
                  <a:pt x="0" y="425823"/>
                  <a:pt x="0" y="274320"/>
                </a:cubicBezTo>
                <a:cubicBezTo>
                  <a:pt x="0" y="122817"/>
                  <a:pt x="122817" y="0"/>
                  <a:pt x="274320" y="0"/>
                </a:cubicBezTo>
                <a:close/>
              </a:path>
            </a:pathLst>
          </a:custGeom>
          <a:solidFill>
            <a:srgbClr val="AF7F72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183823" tIns="183826" rIns="183823" bIns="183826" numCol="1" spcCol="1270" anchor="ctr" anchorCtr="0">
            <a:noAutofit/>
          </a:bodyPr>
          <a:lstStyle/>
          <a:p>
            <a:pPr marL="0" marR="0" lvl="0" indent="0" algn="ctr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5"/>
            </p:custDataLst>
          </p:nvPr>
        </p:nvSpPr>
        <p:spPr>
          <a:xfrm>
            <a:off x="1767079" y="2514128"/>
            <a:ext cx="1996967" cy="9594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一次开发，多端适配（微信小程序，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H5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，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app)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6"/>
            </p:custDataLst>
          </p:nvPr>
        </p:nvSpPr>
        <p:spPr>
          <a:xfrm>
            <a:off x="1753278" y="2037968"/>
            <a:ext cx="1765305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2400" b="1" i="0" u="none" strike="noStrike" kern="1200" cap="all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前端优势</a:t>
            </a:r>
            <a:endParaRPr kumimoji="0" lang="zh-CN" altLang="en-US" sz="2400" b="1" i="0" u="none" strike="noStrike" kern="1200" cap="all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41" name="文本框 40"/>
          <p:cNvSpPr txBox="1"/>
          <p:nvPr>
            <p:custDataLst>
              <p:tags r:id="rId7"/>
            </p:custDataLst>
          </p:nvPr>
        </p:nvSpPr>
        <p:spPr>
          <a:xfrm>
            <a:off x="5256514" y="2426498"/>
            <a:ext cx="1996967" cy="12795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Vue.js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生态强大，开发效率高，内置组件丰富，非常适合快速构建聊天界面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42" name="文本框 41"/>
          <p:cNvSpPr txBox="1"/>
          <p:nvPr>
            <p:custDataLst>
              <p:tags r:id="rId8"/>
            </p:custDataLst>
          </p:nvPr>
        </p:nvSpPr>
        <p:spPr>
          <a:xfrm>
            <a:off x="5242714" y="2037968"/>
            <a:ext cx="1671374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lang="zh-CN" altLang="en-US" sz="2400" b="1" cap="all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前端优势</a:t>
            </a:r>
            <a:endParaRPr kumimoji="0" lang="zh-CN" altLang="en-US" sz="2400" b="1" i="0" u="none" strike="noStrike" kern="1200" cap="all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endParaRPr kumimoji="0" lang="zh-CN" altLang="en-US" sz="2400" b="1" i="0" u="none" strike="noStrike" kern="1200" cap="all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44" name="文本框 43"/>
          <p:cNvSpPr txBox="1"/>
          <p:nvPr>
            <p:custDataLst>
              <p:tags r:id="rId9"/>
            </p:custDataLst>
          </p:nvPr>
        </p:nvSpPr>
        <p:spPr>
          <a:xfrm>
            <a:off x="1767079" y="4906939"/>
            <a:ext cx="1996967" cy="15995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提供强大的用户认证和权限管理，与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Django REST Framework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搭配，快速构建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RESTful API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45" name="文本框 44"/>
          <p:cNvSpPr txBox="1"/>
          <p:nvPr>
            <p:custDataLst>
              <p:tags r:id="rId10"/>
            </p:custDataLst>
          </p:nvPr>
        </p:nvSpPr>
        <p:spPr>
          <a:xfrm>
            <a:off x="1753278" y="4518409"/>
            <a:ext cx="1765305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2400" b="1" i="0" u="none" strike="noStrike" kern="1200" cap="all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后端优势</a:t>
            </a:r>
            <a:endParaRPr kumimoji="0" lang="zh-CN" altLang="en-US" sz="2400" b="1" i="0" u="none" strike="noStrike" kern="1200" cap="all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47" name="文本框 46"/>
          <p:cNvSpPr txBox="1"/>
          <p:nvPr>
            <p:custDataLst>
              <p:tags r:id="rId11"/>
            </p:custDataLst>
          </p:nvPr>
        </p:nvSpPr>
        <p:spPr>
          <a:xfrm>
            <a:off x="5256514" y="4906939"/>
            <a:ext cx="1996967" cy="6394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易于集成第三方服务（如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openAI API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）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48" name="文本框 47"/>
          <p:cNvSpPr txBox="1"/>
          <p:nvPr>
            <p:custDataLst>
              <p:tags r:id="rId12"/>
            </p:custDataLst>
          </p:nvPr>
        </p:nvSpPr>
        <p:spPr>
          <a:xfrm>
            <a:off x="5242714" y="4518409"/>
            <a:ext cx="1671374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lang="zh-CN" altLang="en-US" sz="2400" b="1" cap="all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后端优势</a:t>
            </a:r>
            <a:endParaRPr kumimoji="0" lang="zh-CN" altLang="en-US" sz="2400" b="1" i="0" u="none" strike="noStrike" kern="1200" cap="all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cxnSp>
        <p:nvCxnSpPr>
          <p:cNvPr id="49" name="直接连接符 48"/>
          <p:cNvCxnSpPr/>
          <p:nvPr>
            <p:custDataLst>
              <p:tags r:id="rId13"/>
            </p:custDataLst>
          </p:nvPr>
        </p:nvCxnSpPr>
        <p:spPr>
          <a:xfrm>
            <a:off x="1116743" y="3901691"/>
            <a:ext cx="6697669" cy="0"/>
          </a:xfrm>
          <a:prstGeom prst="line">
            <a:avLst/>
          </a:prstGeom>
          <a:ln w="28575">
            <a:solidFill>
              <a:srgbClr val="AF7F72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/>
          <p:cNvSpPr/>
          <p:nvPr/>
        </p:nvSpPr>
        <p:spPr>
          <a:xfrm>
            <a:off x="7951047" y="1887390"/>
            <a:ext cx="742898" cy="936021"/>
          </a:xfrm>
          <a:prstGeom prst="rect">
            <a:avLst/>
          </a:prstGeom>
          <a:solidFill>
            <a:srgbClr val="AF7F72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183823" tIns="183826" rIns="183823" bIns="183826" numCol="1" spcCol="1270" anchor="ctr" anchorCtr="0">
            <a:noAutofit/>
          </a:bodyPr>
          <a:lstStyle/>
          <a:p>
            <a:pPr marL="0" marR="0" lvl="0" indent="0" algn="ctr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51" name="文本框 18"/>
          <p:cNvSpPr txBox="1"/>
          <p:nvPr>
            <p:custDataLst>
              <p:tags r:id="rId14"/>
            </p:custDataLst>
          </p:nvPr>
        </p:nvSpPr>
        <p:spPr bwMode="auto">
          <a:xfrm>
            <a:off x="1056490" y="2053820"/>
            <a:ext cx="599228" cy="495282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01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52" name="文本框 14"/>
          <p:cNvSpPr txBox="1"/>
          <p:nvPr>
            <p:custDataLst>
              <p:tags r:id="rId15"/>
            </p:custDataLst>
          </p:nvPr>
        </p:nvSpPr>
        <p:spPr bwMode="auto">
          <a:xfrm>
            <a:off x="4293263" y="2053820"/>
            <a:ext cx="599228" cy="495282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02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53" name="文本框 12"/>
          <p:cNvSpPr txBox="1"/>
          <p:nvPr>
            <p:custDataLst>
              <p:tags r:id="rId16"/>
            </p:custDataLst>
          </p:nvPr>
        </p:nvSpPr>
        <p:spPr bwMode="auto">
          <a:xfrm>
            <a:off x="4296349" y="4563007"/>
            <a:ext cx="599228" cy="495282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04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54" name="文本框 1"/>
          <p:cNvSpPr txBox="1"/>
          <p:nvPr>
            <p:custDataLst>
              <p:tags r:id="rId17"/>
            </p:custDataLst>
          </p:nvPr>
        </p:nvSpPr>
        <p:spPr bwMode="auto">
          <a:xfrm>
            <a:off x="1050970" y="4563007"/>
            <a:ext cx="599228" cy="495282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03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22" name="任意多边形: 形状 21"/>
          <p:cNvSpPr/>
          <p:nvPr/>
        </p:nvSpPr>
        <p:spPr>
          <a:xfrm>
            <a:off x="8289272" y="2076579"/>
            <a:ext cx="2669418" cy="4078005"/>
          </a:xfrm>
          <a:custGeom>
            <a:avLst/>
            <a:gdLst>
              <a:gd name="connsiteX0" fmla="*/ 0 w 2669418"/>
              <a:gd name="connsiteY0" fmla="*/ 0 h 4078005"/>
              <a:gd name="connsiteX1" fmla="*/ 2669418 w 2669418"/>
              <a:gd name="connsiteY1" fmla="*/ 0 h 4078005"/>
              <a:gd name="connsiteX2" fmla="*/ 2669418 w 2669418"/>
              <a:gd name="connsiteY2" fmla="*/ 4078005 h 4078005"/>
              <a:gd name="connsiteX3" fmla="*/ 0 w 2669418"/>
              <a:gd name="connsiteY3" fmla="*/ 4078005 h 4078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9418" h="4078005">
                <a:moveTo>
                  <a:pt x="0" y="0"/>
                </a:moveTo>
                <a:lnTo>
                  <a:pt x="2669418" y="0"/>
                </a:lnTo>
                <a:lnTo>
                  <a:pt x="2669418" y="4078005"/>
                </a:lnTo>
                <a:lnTo>
                  <a:pt x="0" y="4078005"/>
                </a:lnTo>
                <a:close/>
              </a:path>
            </a:pathLst>
          </a:custGeom>
          <a:blipFill dpi="0" rotWithShape="1">
            <a:blip r:embed="rId18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942681" y="546756"/>
            <a:ext cx="546754" cy="54675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489407" y="546365"/>
            <a:ext cx="2653502" cy="54766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技术选型的优势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35" grpId="0" animBg="1"/>
      <p:bldP spid="36" grpId="0" animBg="1"/>
      <p:bldP spid="50" grpId="0" animBg="1"/>
      <p:bldP spid="51" grpId="0"/>
      <p:bldP spid="52" grpId="0"/>
      <p:bldP spid="53" grpId="0"/>
      <p:bldP spid="54" grpId="0"/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201289" y="2278641"/>
            <a:ext cx="853635" cy="3433728"/>
            <a:chOff x="1423692" y="1676195"/>
            <a:chExt cx="853635" cy="3433728"/>
          </a:xfrm>
        </p:grpSpPr>
        <p:sp>
          <p:nvSpPr>
            <p:cNvPr id="3" name="RelativeShape1"/>
            <p:cNvSpPr/>
            <p:nvPr/>
          </p:nvSpPr>
          <p:spPr>
            <a:xfrm>
              <a:off x="1423692" y="1676195"/>
              <a:ext cx="853635" cy="3433728"/>
            </a:xfrm>
            <a:prstGeom prst="upArrow">
              <a:avLst/>
            </a:prstGeom>
            <a:pattFill prst="dkDnDiag">
              <a:fgClr>
                <a:srgbClr val="D9D9D9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4" name="ValueShape1"/>
            <p:cNvSpPr/>
            <p:nvPr/>
          </p:nvSpPr>
          <p:spPr>
            <a:xfrm>
              <a:off x="1423692" y="2996860"/>
              <a:ext cx="853635" cy="2113063"/>
            </a:xfrm>
            <a:prstGeom prst="upArrow">
              <a:avLst/>
            </a:prstGeom>
            <a:solidFill>
              <a:srgbClr val="C87B5D"/>
            </a:solidFill>
            <a:ln>
              <a:noFill/>
            </a:ln>
            <a:effectLst>
              <a:outerShdw blurRad="254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5" name="ValueText1"/>
          <p:cNvSpPr txBox="1"/>
          <p:nvPr/>
        </p:nvSpPr>
        <p:spPr>
          <a:xfrm>
            <a:off x="1419175" y="5851933"/>
            <a:ext cx="417861" cy="245539"/>
          </a:xfrm>
          <a:prstGeom prst="rect">
            <a:avLst/>
          </a:prstGeom>
          <a:noFill/>
        </p:spPr>
        <p:txBody>
          <a:bodyPr wrap="none" anchor="ctr" anchorCtr="1">
            <a:prstTxWarp prst="textPlain">
              <a:avLst/>
            </a:prstTxWarp>
            <a:normAutofit fontScale="2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62%</a:t>
            </a:r>
            <a:endParaRPr kumimoji="0" lang="en-US" altLang="zh-CN" sz="60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361190" y="2278641"/>
            <a:ext cx="853635" cy="3433729"/>
            <a:chOff x="2583593" y="1676195"/>
            <a:chExt cx="853635" cy="3433729"/>
          </a:xfrm>
        </p:grpSpPr>
        <p:sp>
          <p:nvSpPr>
            <p:cNvPr id="7" name="RelativeShape2"/>
            <p:cNvSpPr/>
            <p:nvPr/>
          </p:nvSpPr>
          <p:spPr>
            <a:xfrm>
              <a:off x="2583593" y="1676195"/>
              <a:ext cx="853635" cy="3433728"/>
            </a:xfrm>
            <a:prstGeom prst="upArrow">
              <a:avLst/>
            </a:prstGeom>
            <a:pattFill prst="dkDnDiag">
              <a:fgClr>
                <a:srgbClr val="D9D9D9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8" name="ValueShape2"/>
            <p:cNvSpPr/>
            <p:nvPr/>
          </p:nvSpPr>
          <p:spPr>
            <a:xfrm>
              <a:off x="2583593" y="3525126"/>
              <a:ext cx="853635" cy="1584798"/>
            </a:xfrm>
            <a:prstGeom prst="upArrow">
              <a:avLst/>
            </a:prstGeom>
            <a:solidFill>
              <a:srgbClr val="AF7F72"/>
            </a:solidFill>
            <a:ln>
              <a:noFill/>
            </a:ln>
            <a:effectLst>
              <a:outerShdw blurRad="254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9" name="ValueText2"/>
          <p:cNvSpPr txBox="1"/>
          <p:nvPr/>
        </p:nvSpPr>
        <p:spPr>
          <a:xfrm>
            <a:off x="2579076" y="5851933"/>
            <a:ext cx="417861" cy="245539"/>
          </a:xfrm>
          <a:prstGeom prst="rect">
            <a:avLst/>
          </a:prstGeom>
          <a:noFill/>
        </p:spPr>
        <p:txBody>
          <a:bodyPr wrap="none" anchor="ctr" anchorCtr="1">
            <a:prstTxWarp prst="textPlain">
              <a:avLst/>
            </a:prstTxWarp>
            <a:normAutofit fontScale="2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46%</a:t>
            </a:r>
            <a:endParaRPr kumimoji="0" lang="en-US" altLang="zh-CN" sz="60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499275" y="2278641"/>
            <a:ext cx="853635" cy="3433728"/>
            <a:chOff x="3721678" y="1676195"/>
            <a:chExt cx="853635" cy="3433728"/>
          </a:xfrm>
        </p:grpSpPr>
        <p:sp>
          <p:nvSpPr>
            <p:cNvPr id="11" name="RelativeShape3"/>
            <p:cNvSpPr/>
            <p:nvPr/>
          </p:nvSpPr>
          <p:spPr>
            <a:xfrm>
              <a:off x="3721678" y="1676195"/>
              <a:ext cx="853635" cy="3433728"/>
            </a:xfrm>
            <a:prstGeom prst="upArrow">
              <a:avLst/>
            </a:prstGeom>
            <a:pattFill prst="dkDnDiag">
              <a:fgClr>
                <a:srgbClr val="D9D9D9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12" name="ValueShape3"/>
            <p:cNvSpPr/>
            <p:nvPr/>
          </p:nvSpPr>
          <p:spPr>
            <a:xfrm>
              <a:off x="3721678" y="2666693"/>
              <a:ext cx="853635" cy="2443230"/>
            </a:xfrm>
            <a:prstGeom prst="upArrow">
              <a:avLst/>
            </a:prstGeom>
            <a:solidFill>
              <a:srgbClr val="C87B5D"/>
            </a:solidFill>
            <a:ln>
              <a:noFill/>
            </a:ln>
            <a:effectLst>
              <a:outerShdw blurRad="254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13" name="ValueText3"/>
          <p:cNvSpPr txBox="1"/>
          <p:nvPr/>
        </p:nvSpPr>
        <p:spPr>
          <a:xfrm>
            <a:off x="3717161" y="5851933"/>
            <a:ext cx="417861" cy="245539"/>
          </a:xfrm>
          <a:prstGeom prst="rect">
            <a:avLst/>
          </a:prstGeom>
          <a:noFill/>
        </p:spPr>
        <p:txBody>
          <a:bodyPr wrap="none" anchor="ctr" anchorCtr="1">
            <a:prstTxWarp prst="textPlain">
              <a:avLst/>
            </a:prstTxWarp>
            <a:normAutofit fontScale="2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71%</a:t>
            </a:r>
            <a:endParaRPr kumimoji="0" lang="en-US" altLang="zh-CN" sz="60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637360" y="2278641"/>
            <a:ext cx="853635" cy="3433728"/>
            <a:chOff x="4859763" y="1676195"/>
            <a:chExt cx="853635" cy="3433728"/>
          </a:xfrm>
        </p:grpSpPr>
        <p:sp>
          <p:nvSpPr>
            <p:cNvPr id="15" name="RelativeShape4"/>
            <p:cNvSpPr/>
            <p:nvPr/>
          </p:nvSpPr>
          <p:spPr>
            <a:xfrm>
              <a:off x="4859763" y="1676195"/>
              <a:ext cx="853635" cy="3433728"/>
            </a:xfrm>
            <a:prstGeom prst="upArrow">
              <a:avLst/>
            </a:prstGeom>
            <a:pattFill prst="dkDnDiag">
              <a:fgClr>
                <a:srgbClr val="D9D9D9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16" name="ValueShape4"/>
            <p:cNvSpPr/>
            <p:nvPr/>
          </p:nvSpPr>
          <p:spPr>
            <a:xfrm>
              <a:off x="4859763" y="3128926"/>
              <a:ext cx="853635" cy="1980997"/>
            </a:xfrm>
            <a:prstGeom prst="upArrow">
              <a:avLst/>
            </a:prstGeom>
            <a:solidFill>
              <a:srgbClr val="AF7F72"/>
            </a:solidFill>
            <a:ln>
              <a:noFill/>
            </a:ln>
            <a:effectLst>
              <a:outerShdw blurRad="254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17" name="ValueText4"/>
          <p:cNvSpPr txBox="1"/>
          <p:nvPr/>
        </p:nvSpPr>
        <p:spPr>
          <a:xfrm>
            <a:off x="4855246" y="5851933"/>
            <a:ext cx="417861" cy="245539"/>
          </a:xfrm>
          <a:prstGeom prst="rect">
            <a:avLst/>
          </a:prstGeom>
          <a:noFill/>
        </p:spPr>
        <p:txBody>
          <a:bodyPr wrap="none" anchor="ctr" anchorCtr="1">
            <a:prstTxWarp prst="textPlain">
              <a:avLst/>
            </a:prstTxWarp>
            <a:normAutofit fontScale="2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58%</a:t>
            </a:r>
            <a:endParaRPr kumimoji="0" lang="en-US" altLang="zh-CN" sz="60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18" name="ExtraShape3"/>
          <p:cNvSpPr/>
          <p:nvPr/>
        </p:nvSpPr>
        <p:spPr bwMode="auto">
          <a:xfrm>
            <a:off x="2295765" y="1870306"/>
            <a:ext cx="251587" cy="250768"/>
          </a:xfrm>
          <a:custGeom>
            <a:avLst/>
            <a:gdLst>
              <a:gd name="T0" fmla="*/ 37 w 98"/>
              <a:gd name="T1" fmla="*/ 91 h 98"/>
              <a:gd name="T2" fmla="*/ 7 w 98"/>
              <a:gd name="T3" fmla="*/ 60 h 98"/>
              <a:gd name="T4" fmla="*/ 7 w 98"/>
              <a:gd name="T5" fmla="*/ 37 h 98"/>
              <a:gd name="T6" fmla="*/ 37 w 98"/>
              <a:gd name="T7" fmla="*/ 7 h 98"/>
              <a:gd name="T8" fmla="*/ 61 w 98"/>
              <a:gd name="T9" fmla="*/ 7 h 98"/>
              <a:gd name="T10" fmla="*/ 91 w 98"/>
              <a:gd name="T11" fmla="*/ 37 h 98"/>
              <a:gd name="T12" fmla="*/ 91 w 98"/>
              <a:gd name="T13" fmla="*/ 60 h 98"/>
              <a:gd name="T14" fmla="*/ 61 w 98"/>
              <a:gd name="T15" fmla="*/ 91 h 98"/>
              <a:gd name="T16" fmla="*/ 37 w 98"/>
              <a:gd name="T17" fmla="*/ 91 h 98"/>
              <a:gd name="T18" fmla="*/ 23 w 98"/>
              <a:gd name="T19" fmla="*/ 56 h 98"/>
              <a:gd name="T20" fmla="*/ 42 w 98"/>
              <a:gd name="T21" fmla="*/ 75 h 98"/>
              <a:gd name="T22" fmla="*/ 56 w 98"/>
              <a:gd name="T23" fmla="*/ 75 h 98"/>
              <a:gd name="T24" fmla="*/ 75 w 98"/>
              <a:gd name="T25" fmla="*/ 56 h 98"/>
              <a:gd name="T26" fmla="*/ 75 w 98"/>
              <a:gd name="T27" fmla="*/ 42 h 98"/>
              <a:gd name="T28" fmla="*/ 56 w 98"/>
              <a:gd name="T29" fmla="*/ 23 h 98"/>
              <a:gd name="T30" fmla="*/ 42 w 98"/>
              <a:gd name="T31" fmla="*/ 23 h 98"/>
              <a:gd name="T32" fmla="*/ 23 w 98"/>
              <a:gd name="T33" fmla="*/ 42 h 98"/>
              <a:gd name="T34" fmla="*/ 23 w 98"/>
              <a:gd name="T35" fmla="*/ 56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8" h="98">
                <a:moveTo>
                  <a:pt x="37" y="91"/>
                </a:moveTo>
                <a:cubicBezTo>
                  <a:pt x="7" y="60"/>
                  <a:pt x="7" y="60"/>
                  <a:pt x="7" y="60"/>
                </a:cubicBezTo>
                <a:cubicBezTo>
                  <a:pt x="0" y="54"/>
                  <a:pt x="0" y="44"/>
                  <a:pt x="7" y="37"/>
                </a:cubicBezTo>
                <a:cubicBezTo>
                  <a:pt x="37" y="7"/>
                  <a:pt x="37" y="7"/>
                  <a:pt x="37" y="7"/>
                </a:cubicBezTo>
                <a:cubicBezTo>
                  <a:pt x="44" y="0"/>
                  <a:pt x="54" y="0"/>
                  <a:pt x="61" y="7"/>
                </a:cubicBezTo>
                <a:cubicBezTo>
                  <a:pt x="91" y="37"/>
                  <a:pt x="91" y="37"/>
                  <a:pt x="91" y="37"/>
                </a:cubicBezTo>
                <a:cubicBezTo>
                  <a:pt x="98" y="44"/>
                  <a:pt x="98" y="54"/>
                  <a:pt x="91" y="60"/>
                </a:cubicBezTo>
                <a:cubicBezTo>
                  <a:pt x="61" y="91"/>
                  <a:pt x="61" y="91"/>
                  <a:pt x="61" y="91"/>
                </a:cubicBezTo>
                <a:cubicBezTo>
                  <a:pt x="54" y="98"/>
                  <a:pt x="44" y="98"/>
                  <a:pt x="37" y="91"/>
                </a:cubicBezTo>
                <a:close/>
                <a:moveTo>
                  <a:pt x="23" y="56"/>
                </a:moveTo>
                <a:cubicBezTo>
                  <a:pt x="42" y="75"/>
                  <a:pt x="42" y="75"/>
                  <a:pt x="42" y="75"/>
                </a:cubicBezTo>
                <a:cubicBezTo>
                  <a:pt x="46" y="79"/>
                  <a:pt x="52" y="79"/>
                  <a:pt x="56" y="75"/>
                </a:cubicBezTo>
                <a:cubicBezTo>
                  <a:pt x="75" y="56"/>
                  <a:pt x="75" y="56"/>
                  <a:pt x="75" y="56"/>
                </a:cubicBezTo>
                <a:cubicBezTo>
                  <a:pt x="79" y="52"/>
                  <a:pt x="79" y="46"/>
                  <a:pt x="75" y="42"/>
                </a:cubicBezTo>
                <a:cubicBezTo>
                  <a:pt x="56" y="23"/>
                  <a:pt x="56" y="23"/>
                  <a:pt x="56" y="23"/>
                </a:cubicBezTo>
                <a:cubicBezTo>
                  <a:pt x="52" y="19"/>
                  <a:pt x="46" y="19"/>
                  <a:pt x="42" y="23"/>
                </a:cubicBezTo>
                <a:cubicBezTo>
                  <a:pt x="23" y="42"/>
                  <a:pt x="23" y="42"/>
                  <a:pt x="23" y="42"/>
                </a:cubicBezTo>
                <a:cubicBezTo>
                  <a:pt x="19" y="46"/>
                  <a:pt x="19" y="52"/>
                  <a:pt x="23" y="56"/>
                </a:cubicBezTo>
                <a:close/>
              </a:path>
            </a:pathLst>
          </a:custGeom>
          <a:solidFill>
            <a:srgbClr val="AF7F72"/>
          </a:solidFill>
          <a:ln>
            <a:solidFill>
              <a:srgbClr val="FFFFFF"/>
            </a:solidFill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7612224" y="1353020"/>
            <a:ext cx="708094" cy="708094"/>
            <a:chOff x="7834627" y="1485866"/>
            <a:chExt cx="708094" cy="708094"/>
          </a:xfrm>
        </p:grpSpPr>
        <p:sp>
          <p:nvSpPr>
            <p:cNvPr id="20" name="ExtraShape2"/>
            <p:cNvSpPr/>
            <p:nvPr/>
          </p:nvSpPr>
          <p:spPr>
            <a:xfrm>
              <a:off x="7834627" y="1485866"/>
              <a:ext cx="708094" cy="708094"/>
            </a:xfrm>
            <a:prstGeom prst="ellipse">
              <a:avLst/>
            </a:prstGeom>
            <a:solidFill>
              <a:srgbClr val="AF7F72"/>
            </a:solidFill>
            <a:ln>
              <a:noFill/>
            </a:ln>
            <a:effectLst>
              <a:outerShdw blurRad="254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21" name="ExtraShape3"/>
            <p:cNvSpPr/>
            <p:nvPr/>
          </p:nvSpPr>
          <p:spPr bwMode="auto">
            <a:xfrm>
              <a:off x="7996807" y="1648334"/>
              <a:ext cx="383737" cy="383157"/>
            </a:xfrm>
            <a:custGeom>
              <a:avLst/>
              <a:gdLst>
                <a:gd name="T0" fmla="*/ 6542 w 6827"/>
                <a:gd name="T1" fmla="*/ 0 h 6827"/>
                <a:gd name="T2" fmla="*/ 284 w 6827"/>
                <a:gd name="T3" fmla="*/ 0 h 6827"/>
                <a:gd name="T4" fmla="*/ 0 w 6827"/>
                <a:gd name="T5" fmla="*/ 284 h 6827"/>
                <a:gd name="T6" fmla="*/ 284 w 6827"/>
                <a:gd name="T7" fmla="*/ 569 h 6827"/>
                <a:gd name="T8" fmla="*/ 284 w 6827"/>
                <a:gd name="T9" fmla="*/ 4836 h 6827"/>
                <a:gd name="T10" fmla="*/ 3129 w 6827"/>
                <a:gd name="T11" fmla="*/ 4836 h 6827"/>
                <a:gd name="T12" fmla="*/ 3129 w 6827"/>
                <a:gd name="T13" fmla="*/ 5172 h 6827"/>
                <a:gd name="T14" fmla="*/ 2560 w 6827"/>
                <a:gd name="T15" fmla="*/ 5973 h 6827"/>
                <a:gd name="T16" fmla="*/ 3413 w 6827"/>
                <a:gd name="T17" fmla="*/ 6827 h 6827"/>
                <a:gd name="T18" fmla="*/ 4267 w 6827"/>
                <a:gd name="T19" fmla="*/ 5973 h 6827"/>
                <a:gd name="T20" fmla="*/ 3698 w 6827"/>
                <a:gd name="T21" fmla="*/ 5172 h 6827"/>
                <a:gd name="T22" fmla="*/ 3698 w 6827"/>
                <a:gd name="T23" fmla="*/ 4836 h 6827"/>
                <a:gd name="T24" fmla="*/ 6542 w 6827"/>
                <a:gd name="T25" fmla="*/ 4836 h 6827"/>
                <a:gd name="T26" fmla="*/ 6542 w 6827"/>
                <a:gd name="T27" fmla="*/ 569 h 6827"/>
                <a:gd name="T28" fmla="*/ 6827 w 6827"/>
                <a:gd name="T29" fmla="*/ 284 h 6827"/>
                <a:gd name="T30" fmla="*/ 6542 w 6827"/>
                <a:gd name="T31" fmla="*/ 0 h 6827"/>
                <a:gd name="T32" fmla="*/ 3413 w 6827"/>
                <a:gd name="T33" fmla="*/ 6258 h 6827"/>
                <a:gd name="T34" fmla="*/ 3129 w 6827"/>
                <a:gd name="T35" fmla="*/ 5973 h 6827"/>
                <a:gd name="T36" fmla="*/ 3413 w 6827"/>
                <a:gd name="T37" fmla="*/ 5689 h 6827"/>
                <a:gd name="T38" fmla="*/ 3698 w 6827"/>
                <a:gd name="T39" fmla="*/ 5973 h 6827"/>
                <a:gd name="T40" fmla="*/ 3413 w 6827"/>
                <a:gd name="T41" fmla="*/ 6258 h 6827"/>
                <a:gd name="T42" fmla="*/ 5120 w 6827"/>
                <a:gd name="T43" fmla="*/ 3698 h 6827"/>
                <a:gd name="T44" fmla="*/ 1707 w 6827"/>
                <a:gd name="T45" fmla="*/ 3698 h 6827"/>
                <a:gd name="T46" fmla="*/ 1422 w 6827"/>
                <a:gd name="T47" fmla="*/ 3413 h 6827"/>
                <a:gd name="T48" fmla="*/ 1707 w 6827"/>
                <a:gd name="T49" fmla="*/ 3129 h 6827"/>
                <a:gd name="T50" fmla="*/ 1991 w 6827"/>
                <a:gd name="T51" fmla="*/ 3129 h 6827"/>
                <a:gd name="T52" fmla="*/ 1991 w 6827"/>
                <a:gd name="T53" fmla="*/ 1707 h 6827"/>
                <a:gd name="T54" fmla="*/ 2560 w 6827"/>
                <a:gd name="T55" fmla="*/ 1707 h 6827"/>
                <a:gd name="T56" fmla="*/ 2560 w 6827"/>
                <a:gd name="T57" fmla="*/ 3129 h 6827"/>
                <a:gd name="T58" fmla="*/ 3129 w 6827"/>
                <a:gd name="T59" fmla="*/ 3129 h 6827"/>
                <a:gd name="T60" fmla="*/ 3129 w 6827"/>
                <a:gd name="T61" fmla="*/ 2276 h 6827"/>
                <a:gd name="T62" fmla="*/ 3698 w 6827"/>
                <a:gd name="T63" fmla="*/ 2276 h 6827"/>
                <a:gd name="T64" fmla="*/ 3698 w 6827"/>
                <a:gd name="T65" fmla="*/ 3129 h 6827"/>
                <a:gd name="T66" fmla="*/ 4267 w 6827"/>
                <a:gd name="T67" fmla="*/ 3129 h 6827"/>
                <a:gd name="T68" fmla="*/ 4267 w 6827"/>
                <a:gd name="T69" fmla="*/ 1422 h 6827"/>
                <a:gd name="T70" fmla="*/ 4836 w 6827"/>
                <a:gd name="T71" fmla="*/ 1422 h 6827"/>
                <a:gd name="T72" fmla="*/ 4836 w 6827"/>
                <a:gd name="T73" fmla="*/ 3129 h 6827"/>
                <a:gd name="T74" fmla="*/ 5120 w 6827"/>
                <a:gd name="T75" fmla="*/ 3129 h 6827"/>
                <a:gd name="T76" fmla="*/ 5404 w 6827"/>
                <a:gd name="T77" fmla="*/ 3413 h 6827"/>
                <a:gd name="T78" fmla="*/ 5120 w 6827"/>
                <a:gd name="T79" fmla="*/ 3698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827" h="6827">
                  <a:moveTo>
                    <a:pt x="6542" y="0"/>
                  </a:moveTo>
                  <a:lnTo>
                    <a:pt x="284" y="0"/>
                  </a:lnTo>
                  <a:cubicBezTo>
                    <a:pt x="127" y="0"/>
                    <a:pt x="0" y="127"/>
                    <a:pt x="0" y="284"/>
                  </a:cubicBezTo>
                  <a:cubicBezTo>
                    <a:pt x="0" y="441"/>
                    <a:pt x="127" y="569"/>
                    <a:pt x="284" y="569"/>
                  </a:cubicBezTo>
                  <a:lnTo>
                    <a:pt x="284" y="4836"/>
                  </a:lnTo>
                  <a:lnTo>
                    <a:pt x="3129" y="4836"/>
                  </a:lnTo>
                  <a:lnTo>
                    <a:pt x="3129" y="5172"/>
                  </a:lnTo>
                  <a:cubicBezTo>
                    <a:pt x="2799" y="5290"/>
                    <a:pt x="2560" y="5603"/>
                    <a:pt x="2560" y="5973"/>
                  </a:cubicBezTo>
                  <a:cubicBezTo>
                    <a:pt x="2560" y="6444"/>
                    <a:pt x="2943" y="6827"/>
                    <a:pt x="3413" y="6827"/>
                  </a:cubicBezTo>
                  <a:cubicBezTo>
                    <a:pt x="3884" y="6827"/>
                    <a:pt x="4267" y="6444"/>
                    <a:pt x="4267" y="5973"/>
                  </a:cubicBezTo>
                  <a:cubicBezTo>
                    <a:pt x="4267" y="5603"/>
                    <a:pt x="4028" y="5290"/>
                    <a:pt x="3698" y="5172"/>
                  </a:cubicBezTo>
                  <a:lnTo>
                    <a:pt x="3698" y="4836"/>
                  </a:lnTo>
                  <a:lnTo>
                    <a:pt x="6542" y="4836"/>
                  </a:lnTo>
                  <a:lnTo>
                    <a:pt x="6542" y="569"/>
                  </a:lnTo>
                  <a:cubicBezTo>
                    <a:pt x="6699" y="569"/>
                    <a:pt x="6827" y="441"/>
                    <a:pt x="6827" y="284"/>
                  </a:cubicBezTo>
                  <a:cubicBezTo>
                    <a:pt x="6827" y="127"/>
                    <a:pt x="6699" y="0"/>
                    <a:pt x="6542" y="0"/>
                  </a:cubicBezTo>
                  <a:close/>
                  <a:moveTo>
                    <a:pt x="3413" y="6258"/>
                  </a:moveTo>
                  <a:cubicBezTo>
                    <a:pt x="3257" y="6258"/>
                    <a:pt x="3129" y="6130"/>
                    <a:pt x="3129" y="5973"/>
                  </a:cubicBezTo>
                  <a:cubicBezTo>
                    <a:pt x="3129" y="5817"/>
                    <a:pt x="3257" y="5689"/>
                    <a:pt x="3413" y="5689"/>
                  </a:cubicBezTo>
                  <a:cubicBezTo>
                    <a:pt x="3570" y="5689"/>
                    <a:pt x="3698" y="5817"/>
                    <a:pt x="3698" y="5973"/>
                  </a:cubicBezTo>
                  <a:cubicBezTo>
                    <a:pt x="3698" y="6130"/>
                    <a:pt x="3570" y="6258"/>
                    <a:pt x="3413" y="6258"/>
                  </a:cubicBezTo>
                  <a:close/>
                  <a:moveTo>
                    <a:pt x="5120" y="3698"/>
                  </a:moveTo>
                  <a:lnTo>
                    <a:pt x="1707" y="3698"/>
                  </a:lnTo>
                  <a:cubicBezTo>
                    <a:pt x="1550" y="3698"/>
                    <a:pt x="1422" y="3570"/>
                    <a:pt x="1422" y="3413"/>
                  </a:cubicBezTo>
                  <a:cubicBezTo>
                    <a:pt x="1422" y="3256"/>
                    <a:pt x="1550" y="3129"/>
                    <a:pt x="1707" y="3129"/>
                  </a:cubicBezTo>
                  <a:lnTo>
                    <a:pt x="1991" y="3129"/>
                  </a:lnTo>
                  <a:lnTo>
                    <a:pt x="1991" y="1707"/>
                  </a:lnTo>
                  <a:lnTo>
                    <a:pt x="2560" y="1707"/>
                  </a:lnTo>
                  <a:lnTo>
                    <a:pt x="2560" y="3129"/>
                  </a:lnTo>
                  <a:lnTo>
                    <a:pt x="3129" y="3129"/>
                  </a:lnTo>
                  <a:lnTo>
                    <a:pt x="3129" y="2276"/>
                  </a:lnTo>
                  <a:lnTo>
                    <a:pt x="3698" y="2276"/>
                  </a:lnTo>
                  <a:lnTo>
                    <a:pt x="3698" y="3129"/>
                  </a:lnTo>
                  <a:lnTo>
                    <a:pt x="4267" y="3129"/>
                  </a:lnTo>
                  <a:lnTo>
                    <a:pt x="4267" y="1422"/>
                  </a:lnTo>
                  <a:lnTo>
                    <a:pt x="4836" y="1422"/>
                  </a:lnTo>
                  <a:lnTo>
                    <a:pt x="4836" y="3129"/>
                  </a:lnTo>
                  <a:lnTo>
                    <a:pt x="5120" y="3129"/>
                  </a:lnTo>
                  <a:cubicBezTo>
                    <a:pt x="5277" y="3129"/>
                    <a:pt x="5404" y="3256"/>
                    <a:pt x="5404" y="3413"/>
                  </a:cubicBezTo>
                  <a:cubicBezTo>
                    <a:pt x="5404" y="3570"/>
                    <a:pt x="5277" y="3698"/>
                    <a:pt x="5120" y="36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104826" y="3819788"/>
            <a:ext cx="1008800" cy="1008800"/>
            <a:chOff x="6327229" y="3952634"/>
            <a:chExt cx="1008800" cy="1008800"/>
          </a:xfrm>
        </p:grpSpPr>
        <p:sp>
          <p:nvSpPr>
            <p:cNvPr id="23" name="Google Shape;1073;p42"/>
            <p:cNvSpPr/>
            <p:nvPr/>
          </p:nvSpPr>
          <p:spPr>
            <a:xfrm>
              <a:off x="6327229" y="3952634"/>
              <a:ext cx="1008800" cy="1008800"/>
            </a:xfrm>
            <a:prstGeom prst="ellipse">
              <a:avLst/>
            </a:prstGeom>
            <a:solidFill>
              <a:srgbClr val="AF7F72"/>
            </a:solidFill>
            <a:ln>
              <a:noFill/>
            </a:ln>
            <a:effectLst>
              <a:outerShdw blurRad="254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grpSp>
          <p:nvGrpSpPr>
            <p:cNvPr id="24" name="Google Shape;1107;p42"/>
            <p:cNvGrpSpPr/>
            <p:nvPr/>
          </p:nvGrpSpPr>
          <p:grpSpPr>
            <a:xfrm>
              <a:off x="6605499" y="4274974"/>
              <a:ext cx="452267" cy="452361"/>
              <a:chOff x="5049725" y="2027900"/>
              <a:chExt cx="481750" cy="481850"/>
            </a:xfrm>
            <a:solidFill>
              <a:schemeClr val="bg1"/>
            </a:solidFill>
          </p:grpSpPr>
          <p:sp>
            <p:nvSpPr>
              <p:cNvPr id="25" name="Google Shape;1108;p42"/>
              <p:cNvSpPr/>
              <p:nvPr/>
            </p:nvSpPr>
            <p:spPr>
              <a:xfrm>
                <a:off x="5191775" y="2394925"/>
                <a:ext cx="197625" cy="114825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4593" extrusionOk="0">
                    <a:moveTo>
                      <a:pt x="0" y="0"/>
                    </a:moveTo>
                    <a:lnTo>
                      <a:pt x="0" y="566"/>
                    </a:lnTo>
                    <a:cubicBezTo>
                      <a:pt x="3" y="1298"/>
                      <a:pt x="479" y="1949"/>
                      <a:pt x="1178" y="2171"/>
                    </a:cubicBezTo>
                    <a:cubicBezTo>
                      <a:pt x="1407" y="3502"/>
                      <a:pt x="2560" y="4593"/>
                      <a:pt x="3954" y="4593"/>
                    </a:cubicBezTo>
                    <a:cubicBezTo>
                      <a:pt x="5345" y="4593"/>
                      <a:pt x="6499" y="3502"/>
                      <a:pt x="6728" y="2171"/>
                    </a:cubicBezTo>
                    <a:cubicBezTo>
                      <a:pt x="7426" y="1949"/>
                      <a:pt x="7902" y="1298"/>
                      <a:pt x="7905" y="566"/>
                    </a:cubicBezTo>
                    <a:lnTo>
                      <a:pt x="790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defRPr/>
                </a:pPr>
                <a:endParaRPr kumimoji="0" sz="1865" b="0" i="0" u="none" strike="noStrike" kern="0" cap="none" spc="0" normalizeH="0" baseline="0" noProof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6" name="Google Shape;1109;p42"/>
              <p:cNvSpPr/>
              <p:nvPr/>
            </p:nvSpPr>
            <p:spPr>
              <a:xfrm>
                <a:off x="5113625" y="2027900"/>
                <a:ext cx="347300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13892" h="13553" extrusionOk="0">
                    <a:moveTo>
                      <a:pt x="7080" y="2260"/>
                    </a:moveTo>
                    <a:cubicBezTo>
                      <a:pt x="9574" y="2263"/>
                      <a:pt x="11594" y="4284"/>
                      <a:pt x="11597" y="6777"/>
                    </a:cubicBezTo>
                    <a:cubicBezTo>
                      <a:pt x="11597" y="7090"/>
                      <a:pt x="11344" y="7340"/>
                      <a:pt x="11031" y="7340"/>
                    </a:cubicBezTo>
                    <a:cubicBezTo>
                      <a:pt x="10718" y="7340"/>
                      <a:pt x="10468" y="7090"/>
                      <a:pt x="10468" y="6777"/>
                    </a:cubicBezTo>
                    <a:cubicBezTo>
                      <a:pt x="10465" y="4907"/>
                      <a:pt x="8950" y="3392"/>
                      <a:pt x="7080" y="3389"/>
                    </a:cubicBezTo>
                    <a:cubicBezTo>
                      <a:pt x="6767" y="3389"/>
                      <a:pt x="6514" y="3136"/>
                      <a:pt x="6514" y="2826"/>
                    </a:cubicBezTo>
                    <a:cubicBezTo>
                      <a:pt x="6514" y="2513"/>
                      <a:pt x="6767" y="2260"/>
                      <a:pt x="7080" y="2260"/>
                    </a:cubicBezTo>
                    <a:close/>
                    <a:moveTo>
                      <a:pt x="7070" y="1"/>
                    </a:moveTo>
                    <a:cubicBezTo>
                      <a:pt x="6595" y="1"/>
                      <a:pt x="6111" y="50"/>
                      <a:pt x="5623" y="152"/>
                    </a:cubicBezTo>
                    <a:cubicBezTo>
                      <a:pt x="3075" y="685"/>
                      <a:pt x="1001" y="2754"/>
                      <a:pt x="459" y="5301"/>
                    </a:cubicBezTo>
                    <a:cubicBezTo>
                      <a:pt x="1" y="7469"/>
                      <a:pt x="567" y="9644"/>
                      <a:pt x="2015" y="11270"/>
                    </a:cubicBezTo>
                    <a:cubicBezTo>
                      <a:pt x="2584" y="11908"/>
                      <a:pt x="2952" y="12703"/>
                      <a:pt x="3072" y="13552"/>
                    </a:cubicBezTo>
                    <a:lnTo>
                      <a:pt x="11088" y="13552"/>
                    </a:lnTo>
                    <a:cubicBezTo>
                      <a:pt x="11221" y="12691"/>
                      <a:pt x="11597" y="11887"/>
                      <a:pt x="12175" y="11233"/>
                    </a:cubicBezTo>
                    <a:cubicBezTo>
                      <a:pt x="13259" y="10002"/>
                      <a:pt x="13892" y="8418"/>
                      <a:pt x="13892" y="6777"/>
                    </a:cubicBezTo>
                    <a:cubicBezTo>
                      <a:pt x="13892" y="2969"/>
                      <a:pt x="10766" y="1"/>
                      <a:pt x="707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defRPr/>
                </a:pPr>
                <a:endParaRPr kumimoji="0" sz="1865" b="0" i="0" u="none" strike="noStrike" kern="0" cap="none" spc="0" normalizeH="0" baseline="0" noProof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7" name="Google Shape;1110;p42"/>
              <p:cNvSpPr/>
              <p:nvPr/>
            </p:nvSpPr>
            <p:spPr>
              <a:xfrm>
                <a:off x="5049725" y="2197300"/>
                <a:ext cx="56400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131" extrusionOk="0">
                    <a:moveTo>
                      <a:pt x="563" y="1"/>
                    </a:moveTo>
                    <a:cubicBezTo>
                      <a:pt x="250" y="1"/>
                      <a:pt x="0" y="254"/>
                      <a:pt x="0" y="567"/>
                    </a:cubicBezTo>
                    <a:cubicBezTo>
                      <a:pt x="0" y="877"/>
                      <a:pt x="250" y="1130"/>
                      <a:pt x="563" y="1130"/>
                    </a:cubicBezTo>
                    <a:lnTo>
                      <a:pt x="1693" y="1130"/>
                    </a:lnTo>
                    <a:cubicBezTo>
                      <a:pt x="2006" y="1130"/>
                      <a:pt x="2256" y="877"/>
                      <a:pt x="2256" y="567"/>
                    </a:cubicBezTo>
                    <a:cubicBezTo>
                      <a:pt x="2256" y="254"/>
                      <a:pt x="2006" y="1"/>
                      <a:pt x="16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defRPr/>
                </a:pPr>
                <a:endParaRPr kumimoji="0" sz="1865" b="0" i="0" u="none" strike="noStrike" kern="0" cap="none" spc="0" normalizeH="0" baseline="0" noProof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8" name="Google Shape;1111;p42"/>
              <p:cNvSpPr/>
              <p:nvPr/>
            </p:nvSpPr>
            <p:spPr>
              <a:xfrm>
                <a:off x="5052575" y="2102800"/>
                <a:ext cx="50850" cy="48075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923" extrusionOk="0">
                    <a:moveTo>
                      <a:pt x="623" y="0"/>
                    </a:moveTo>
                    <a:cubicBezTo>
                      <a:pt x="478" y="0"/>
                      <a:pt x="333" y="56"/>
                      <a:pt x="224" y="167"/>
                    </a:cubicBezTo>
                    <a:cubicBezTo>
                      <a:pt x="4" y="384"/>
                      <a:pt x="1" y="736"/>
                      <a:pt x="214" y="959"/>
                    </a:cubicBezTo>
                    <a:lnTo>
                      <a:pt x="1015" y="1757"/>
                    </a:lnTo>
                    <a:cubicBezTo>
                      <a:pt x="1125" y="1867"/>
                      <a:pt x="1269" y="1922"/>
                      <a:pt x="1413" y="1922"/>
                    </a:cubicBezTo>
                    <a:cubicBezTo>
                      <a:pt x="1558" y="1922"/>
                      <a:pt x="1702" y="1867"/>
                      <a:pt x="1813" y="1757"/>
                    </a:cubicBezTo>
                    <a:cubicBezTo>
                      <a:pt x="2033" y="1534"/>
                      <a:pt x="2033" y="1179"/>
                      <a:pt x="1813" y="959"/>
                    </a:cubicBezTo>
                    <a:lnTo>
                      <a:pt x="1015" y="158"/>
                    </a:lnTo>
                    <a:cubicBezTo>
                      <a:pt x="906" y="53"/>
                      <a:pt x="764" y="0"/>
                      <a:pt x="6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defRPr/>
                </a:pPr>
                <a:endParaRPr kumimoji="0" sz="1865" b="0" i="0" u="none" strike="noStrike" kern="0" cap="none" spc="0" normalizeH="0" baseline="0" noProof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9" name="Google Shape;1112;p42"/>
              <p:cNvSpPr/>
              <p:nvPr/>
            </p:nvSpPr>
            <p:spPr>
              <a:xfrm>
                <a:off x="5052575" y="2272175"/>
                <a:ext cx="5070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2028" h="1916" extrusionOk="0">
                    <a:moveTo>
                      <a:pt x="1405" y="0"/>
                    </a:moveTo>
                    <a:cubicBezTo>
                      <a:pt x="1264" y="0"/>
                      <a:pt x="1124" y="53"/>
                      <a:pt x="1015" y="159"/>
                    </a:cubicBezTo>
                    <a:lnTo>
                      <a:pt x="214" y="960"/>
                    </a:lnTo>
                    <a:cubicBezTo>
                      <a:pt x="1" y="1179"/>
                      <a:pt x="4" y="1532"/>
                      <a:pt x="224" y="1749"/>
                    </a:cubicBezTo>
                    <a:cubicBezTo>
                      <a:pt x="333" y="1860"/>
                      <a:pt x="478" y="1916"/>
                      <a:pt x="623" y="1916"/>
                    </a:cubicBezTo>
                    <a:cubicBezTo>
                      <a:pt x="764" y="1916"/>
                      <a:pt x="906" y="1863"/>
                      <a:pt x="1015" y="1758"/>
                    </a:cubicBezTo>
                    <a:lnTo>
                      <a:pt x="1813" y="960"/>
                    </a:lnTo>
                    <a:cubicBezTo>
                      <a:pt x="2027" y="737"/>
                      <a:pt x="2024" y="384"/>
                      <a:pt x="1804" y="168"/>
                    </a:cubicBezTo>
                    <a:cubicBezTo>
                      <a:pt x="1695" y="56"/>
                      <a:pt x="1550" y="0"/>
                      <a:pt x="140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defRPr/>
                </a:pPr>
                <a:endParaRPr kumimoji="0" sz="1865" b="0" i="0" u="none" strike="noStrike" kern="0" cap="none" spc="0" normalizeH="0" baseline="0" noProof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0" name="Google Shape;1113;p42"/>
              <p:cNvSpPr/>
              <p:nvPr/>
            </p:nvSpPr>
            <p:spPr>
              <a:xfrm>
                <a:off x="5475050" y="2197300"/>
                <a:ext cx="564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1131" extrusionOk="0">
                    <a:moveTo>
                      <a:pt x="564" y="1"/>
                    </a:moveTo>
                    <a:cubicBezTo>
                      <a:pt x="251" y="1"/>
                      <a:pt x="1" y="254"/>
                      <a:pt x="1" y="567"/>
                    </a:cubicBezTo>
                    <a:cubicBezTo>
                      <a:pt x="1" y="877"/>
                      <a:pt x="251" y="1130"/>
                      <a:pt x="564" y="1130"/>
                    </a:cubicBezTo>
                    <a:lnTo>
                      <a:pt x="1693" y="1130"/>
                    </a:lnTo>
                    <a:cubicBezTo>
                      <a:pt x="2006" y="1130"/>
                      <a:pt x="2256" y="877"/>
                      <a:pt x="2256" y="567"/>
                    </a:cubicBezTo>
                    <a:cubicBezTo>
                      <a:pt x="2256" y="254"/>
                      <a:pt x="2006" y="1"/>
                      <a:pt x="16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defRPr/>
                </a:pPr>
                <a:endParaRPr kumimoji="0" sz="1865" b="0" i="0" u="none" strike="noStrike" kern="0" cap="none" spc="0" normalizeH="0" baseline="0" noProof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1" name="Google Shape;1114;p42"/>
              <p:cNvSpPr/>
              <p:nvPr/>
            </p:nvSpPr>
            <p:spPr>
              <a:xfrm>
                <a:off x="5477925" y="2102800"/>
                <a:ext cx="5067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916" extrusionOk="0">
                    <a:moveTo>
                      <a:pt x="1405" y="0"/>
                    </a:moveTo>
                    <a:cubicBezTo>
                      <a:pt x="1264" y="0"/>
                      <a:pt x="1123" y="53"/>
                      <a:pt x="1015" y="158"/>
                    </a:cubicBezTo>
                    <a:lnTo>
                      <a:pt x="214" y="959"/>
                    </a:lnTo>
                    <a:cubicBezTo>
                      <a:pt x="0" y="1179"/>
                      <a:pt x="3" y="1531"/>
                      <a:pt x="223" y="1748"/>
                    </a:cubicBezTo>
                    <a:cubicBezTo>
                      <a:pt x="333" y="1860"/>
                      <a:pt x="478" y="1915"/>
                      <a:pt x="623" y="1915"/>
                    </a:cubicBezTo>
                    <a:cubicBezTo>
                      <a:pt x="764" y="1915"/>
                      <a:pt x="905" y="1863"/>
                      <a:pt x="1015" y="1757"/>
                    </a:cubicBezTo>
                    <a:lnTo>
                      <a:pt x="1813" y="959"/>
                    </a:lnTo>
                    <a:cubicBezTo>
                      <a:pt x="2027" y="736"/>
                      <a:pt x="2024" y="384"/>
                      <a:pt x="1804" y="167"/>
                    </a:cubicBezTo>
                    <a:cubicBezTo>
                      <a:pt x="1694" y="56"/>
                      <a:pt x="1549" y="0"/>
                      <a:pt x="140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defRPr/>
                </a:pPr>
                <a:endParaRPr kumimoji="0" sz="1865" b="0" i="0" u="none" strike="noStrike" kern="0" cap="none" spc="0" normalizeH="0" baseline="0" noProof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2" name="Google Shape;1115;p42"/>
              <p:cNvSpPr/>
              <p:nvPr/>
            </p:nvSpPr>
            <p:spPr>
              <a:xfrm>
                <a:off x="5477775" y="2272000"/>
                <a:ext cx="50825" cy="48075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923" extrusionOk="0">
                    <a:moveTo>
                      <a:pt x="621" y="1"/>
                    </a:moveTo>
                    <a:cubicBezTo>
                      <a:pt x="476" y="1"/>
                      <a:pt x="331" y="56"/>
                      <a:pt x="220" y="166"/>
                    </a:cubicBezTo>
                    <a:cubicBezTo>
                      <a:pt x="0" y="388"/>
                      <a:pt x="0" y="744"/>
                      <a:pt x="220" y="967"/>
                    </a:cubicBezTo>
                    <a:lnTo>
                      <a:pt x="1021" y="1765"/>
                    </a:lnTo>
                    <a:cubicBezTo>
                      <a:pt x="1129" y="1870"/>
                      <a:pt x="1270" y="1923"/>
                      <a:pt x="1411" y="1923"/>
                    </a:cubicBezTo>
                    <a:cubicBezTo>
                      <a:pt x="1555" y="1923"/>
                      <a:pt x="1700" y="1867"/>
                      <a:pt x="1810" y="1756"/>
                    </a:cubicBezTo>
                    <a:cubicBezTo>
                      <a:pt x="2030" y="1539"/>
                      <a:pt x="2033" y="1186"/>
                      <a:pt x="1819" y="967"/>
                    </a:cubicBezTo>
                    <a:lnTo>
                      <a:pt x="1021" y="166"/>
                    </a:lnTo>
                    <a:cubicBezTo>
                      <a:pt x="910" y="56"/>
                      <a:pt x="765" y="1"/>
                      <a:pt x="62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defRPr/>
                </a:pPr>
                <a:endParaRPr kumimoji="0" sz="1865" b="0" i="0" u="none" strike="noStrike" kern="0" cap="none" spc="0" normalizeH="0" baseline="0" noProof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Arial" panose="020B0604020202020204"/>
                  <a:sym typeface="思源黑体 CN Normal" panose="020B0400000000000000" pitchFamily="34" charset="-122"/>
                </a:endParaRP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5970008" y="1791457"/>
            <a:ext cx="2562363" cy="1805558"/>
            <a:chOff x="6192411" y="1924303"/>
            <a:chExt cx="2562363" cy="1805558"/>
          </a:xfrm>
        </p:grpSpPr>
        <p:sp>
          <p:nvSpPr>
            <p:cNvPr id="34" name="ExtraShape1"/>
            <p:cNvSpPr/>
            <p:nvPr/>
          </p:nvSpPr>
          <p:spPr bwMode="auto">
            <a:xfrm>
              <a:off x="6192411" y="1924303"/>
              <a:ext cx="2562363" cy="1805558"/>
            </a:xfrm>
            <a:custGeom>
              <a:avLst/>
              <a:gdLst>
                <a:gd name="T0" fmla="*/ 1226 w 1307"/>
                <a:gd name="T1" fmla="*/ 5 h 922"/>
                <a:gd name="T2" fmla="*/ 641 w 1307"/>
                <a:gd name="T3" fmla="*/ 64 h 922"/>
                <a:gd name="T4" fmla="*/ 503 w 1307"/>
                <a:gd name="T5" fmla="*/ 78 h 922"/>
                <a:gd name="T6" fmla="*/ 62 w 1307"/>
                <a:gd name="T7" fmla="*/ 132 h 922"/>
                <a:gd name="T8" fmla="*/ 18 w 1307"/>
                <a:gd name="T9" fmla="*/ 254 h 922"/>
                <a:gd name="T10" fmla="*/ 64 w 1307"/>
                <a:gd name="T11" fmla="*/ 375 h 922"/>
                <a:gd name="T12" fmla="*/ 152 w 1307"/>
                <a:gd name="T13" fmla="*/ 610 h 922"/>
                <a:gd name="T14" fmla="*/ 175 w 1307"/>
                <a:gd name="T15" fmla="*/ 672 h 922"/>
                <a:gd name="T16" fmla="*/ 265 w 1307"/>
                <a:gd name="T17" fmla="*/ 725 h 922"/>
                <a:gd name="T18" fmla="*/ 312 w 1307"/>
                <a:gd name="T19" fmla="*/ 718 h 922"/>
                <a:gd name="T20" fmla="*/ 325 w 1307"/>
                <a:gd name="T21" fmla="*/ 736 h 922"/>
                <a:gd name="T22" fmla="*/ 235 w 1307"/>
                <a:gd name="T23" fmla="*/ 909 h 922"/>
                <a:gd name="T24" fmla="*/ 245 w 1307"/>
                <a:gd name="T25" fmla="*/ 917 h 922"/>
                <a:gd name="T26" fmla="*/ 493 w 1307"/>
                <a:gd name="T27" fmla="*/ 708 h 922"/>
                <a:gd name="T28" fmla="*/ 525 w 1307"/>
                <a:gd name="T29" fmla="*/ 691 h 922"/>
                <a:gd name="T30" fmla="*/ 549 w 1307"/>
                <a:gd name="T31" fmla="*/ 686 h 922"/>
                <a:gd name="T32" fmla="*/ 651 w 1307"/>
                <a:gd name="T33" fmla="*/ 666 h 922"/>
                <a:gd name="T34" fmla="*/ 1053 w 1307"/>
                <a:gd name="T35" fmla="*/ 600 h 922"/>
                <a:gd name="T36" fmla="*/ 1122 w 1307"/>
                <a:gd name="T37" fmla="*/ 560 h 922"/>
                <a:gd name="T38" fmla="*/ 1182 w 1307"/>
                <a:gd name="T39" fmla="*/ 402 h 922"/>
                <a:gd name="T40" fmla="*/ 1183 w 1307"/>
                <a:gd name="T41" fmla="*/ 402 h 922"/>
                <a:gd name="T42" fmla="*/ 1292 w 1307"/>
                <a:gd name="T43" fmla="*/ 89 h 922"/>
                <a:gd name="T44" fmla="*/ 1226 w 1307"/>
                <a:gd name="T45" fmla="*/ 5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07" h="922">
                  <a:moveTo>
                    <a:pt x="1226" y="5"/>
                  </a:moveTo>
                  <a:cubicBezTo>
                    <a:pt x="641" y="64"/>
                    <a:pt x="641" y="64"/>
                    <a:pt x="641" y="64"/>
                  </a:cubicBezTo>
                  <a:cubicBezTo>
                    <a:pt x="503" y="78"/>
                    <a:pt x="503" y="78"/>
                    <a:pt x="503" y="78"/>
                  </a:cubicBezTo>
                  <a:cubicBezTo>
                    <a:pt x="503" y="78"/>
                    <a:pt x="99" y="120"/>
                    <a:pt x="62" y="132"/>
                  </a:cubicBezTo>
                  <a:cubicBezTo>
                    <a:pt x="17" y="146"/>
                    <a:pt x="0" y="206"/>
                    <a:pt x="18" y="254"/>
                  </a:cubicBezTo>
                  <a:cubicBezTo>
                    <a:pt x="64" y="375"/>
                    <a:pt x="64" y="375"/>
                    <a:pt x="64" y="375"/>
                  </a:cubicBezTo>
                  <a:cubicBezTo>
                    <a:pt x="152" y="610"/>
                    <a:pt x="152" y="610"/>
                    <a:pt x="152" y="610"/>
                  </a:cubicBezTo>
                  <a:cubicBezTo>
                    <a:pt x="175" y="672"/>
                    <a:pt x="175" y="672"/>
                    <a:pt x="175" y="672"/>
                  </a:cubicBezTo>
                  <a:cubicBezTo>
                    <a:pt x="189" y="709"/>
                    <a:pt x="227" y="731"/>
                    <a:pt x="265" y="725"/>
                  </a:cubicBezTo>
                  <a:cubicBezTo>
                    <a:pt x="281" y="722"/>
                    <a:pt x="298" y="720"/>
                    <a:pt x="312" y="718"/>
                  </a:cubicBezTo>
                  <a:cubicBezTo>
                    <a:pt x="323" y="716"/>
                    <a:pt x="330" y="727"/>
                    <a:pt x="325" y="736"/>
                  </a:cubicBezTo>
                  <a:cubicBezTo>
                    <a:pt x="235" y="909"/>
                    <a:pt x="235" y="909"/>
                    <a:pt x="235" y="909"/>
                  </a:cubicBezTo>
                  <a:cubicBezTo>
                    <a:pt x="232" y="915"/>
                    <a:pt x="240" y="922"/>
                    <a:pt x="245" y="917"/>
                  </a:cubicBezTo>
                  <a:cubicBezTo>
                    <a:pt x="493" y="708"/>
                    <a:pt x="493" y="708"/>
                    <a:pt x="493" y="708"/>
                  </a:cubicBezTo>
                  <a:cubicBezTo>
                    <a:pt x="502" y="700"/>
                    <a:pt x="513" y="694"/>
                    <a:pt x="525" y="691"/>
                  </a:cubicBezTo>
                  <a:cubicBezTo>
                    <a:pt x="549" y="686"/>
                    <a:pt x="549" y="686"/>
                    <a:pt x="549" y="686"/>
                  </a:cubicBezTo>
                  <a:cubicBezTo>
                    <a:pt x="651" y="666"/>
                    <a:pt x="651" y="666"/>
                    <a:pt x="651" y="666"/>
                  </a:cubicBezTo>
                  <a:cubicBezTo>
                    <a:pt x="1053" y="600"/>
                    <a:pt x="1053" y="600"/>
                    <a:pt x="1053" y="600"/>
                  </a:cubicBezTo>
                  <a:cubicBezTo>
                    <a:pt x="1081" y="596"/>
                    <a:pt x="1113" y="585"/>
                    <a:pt x="1122" y="560"/>
                  </a:cubicBezTo>
                  <a:cubicBezTo>
                    <a:pt x="1136" y="522"/>
                    <a:pt x="1182" y="402"/>
                    <a:pt x="1182" y="402"/>
                  </a:cubicBezTo>
                  <a:cubicBezTo>
                    <a:pt x="1183" y="402"/>
                    <a:pt x="1183" y="402"/>
                    <a:pt x="1183" y="402"/>
                  </a:cubicBezTo>
                  <a:cubicBezTo>
                    <a:pt x="1292" y="89"/>
                    <a:pt x="1292" y="89"/>
                    <a:pt x="1292" y="89"/>
                  </a:cubicBezTo>
                  <a:cubicBezTo>
                    <a:pt x="1307" y="45"/>
                    <a:pt x="1272" y="0"/>
                    <a:pt x="1226" y="5"/>
                  </a:cubicBezTo>
                </a:path>
              </a:pathLst>
            </a:custGeom>
            <a:solidFill>
              <a:srgbClr val="C87B5D"/>
            </a:solidFill>
            <a:ln>
              <a:noFill/>
            </a:ln>
            <a:effectLst>
              <a:outerShdw blurRad="254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6605796" y="2511678"/>
              <a:ext cx="177419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  <a:sym typeface="思源黑体 CN Normal" panose="020B0400000000000000" pitchFamily="34" charset="-122"/>
                </a:rPr>
                <a:t>前后端分离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36" name="Synergistically utilize technically sound portals with frictionless chains. Dramatically customize…"/>
          <p:cNvSpPr txBox="1"/>
          <p:nvPr/>
        </p:nvSpPr>
        <p:spPr>
          <a:xfrm>
            <a:off x="7411620" y="3427328"/>
            <a:ext cx="3553064" cy="196977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前后端分离，便于扩展和维护。使用标准化的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 API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通信，降低前后端耦合度。支持后期迭代功能（如添加用户管理、聊天记录存储）。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942681" y="546756"/>
            <a:ext cx="546754" cy="54675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699260" y="676910"/>
            <a:ext cx="3049905" cy="5473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系统整体架构优势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3" grpId="0"/>
      <p:bldP spid="17" grpId="0"/>
      <p:bldP spid="36" grpId="0" animBg="1"/>
      <p:bldP spid="3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/>
          <p:cNvSpPr txBox="1"/>
          <p:nvPr>
            <p:custDataLst>
              <p:tags r:id="rId2"/>
            </p:custDataLst>
          </p:nvPr>
        </p:nvSpPr>
        <p:spPr>
          <a:xfrm>
            <a:off x="621665" y="2497455"/>
            <a:ext cx="1157097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 panose="00000500000000000000" charset="-122"/>
                <a:sym typeface="思源黑体 CN Normal" panose="020B0400000000000000" pitchFamily="34" charset="-122"/>
              </a:rPr>
              <a:t>智慧聊天软件分析</a:t>
            </a:r>
            <a:r>
              <a:rPr kumimoji="0" lang="zh-CN" alt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 panose="00000500000000000000" charset="-122"/>
                <a:sym typeface="思源黑体 CN Normal" panose="020B0400000000000000" pitchFamily="34" charset="-122"/>
              </a:rPr>
              <a:t>报告</a:t>
            </a:r>
            <a:endParaRPr kumimoji="0" lang="zh-CN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 panose="00000500000000000000" charset="-122"/>
              <a:sym typeface="思源黑体 CN Normal" panose="020B04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28427" y="3819834"/>
            <a:ext cx="6656730" cy="779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The average person is always waiting for an opportunity to come The average person is always waiting for an The average person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48381" y="4911827"/>
            <a:ext cx="1361770" cy="422173"/>
            <a:chOff x="619431" y="4778477"/>
            <a:chExt cx="1361770" cy="422173"/>
          </a:xfrm>
        </p:grpSpPr>
        <p:sp>
          <p:nvSpPr>
            <p:cNvPr id="14" name="矩形: 圆角 13"/>
            <p:cNvSpPr/>
            <p:nvPr/>
          </p:nvSpPr>
          <p:spPr>
            <a:xfrm>
              <a:off x="619431" y="4778477"/>
              <a:ext cx="1361770" cy="422173"/>
            </a:xfrm>
            <a:prstGeom prst="roundRect">
              <a:avLst>
                <a:gd name="adj" fmla="val 50000"/>
              </a:avLst>
            </a:prstGeom>
            <a:solidFill>
              <a:srgbClr val="AF7F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77965" y="4867419"/>
              <a:ext cx="1303235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字魂105号-简雅黑" panose="00000500000000000000" charset="-122"/>
                  <a:sym typeface="思源黑体 CN Normal" panose="020B0400000000000000" pitchFamily="34" charset="-122"/>
                </a:rPr>
                <a:t>汇报</a:t>
              </a:r>
              <a:r>
                <a: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字魂105号-简雅黑" panose="00000500000000000000" charset="-122"/>
                  <a:sym typeface="思源黑体 CN Normal" panose="020B0400000000000000" pitchFamily="34" charset="-122"/>
                </a:rPr>
                <a:t>人：方子豪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 panose="00000500000000000000" charset="-122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362881" y="4911827"/>
            <a:ext cx="1361770" cy="422173"/>
            <a:chOff x="619431" y="4778477"/>
            <a:chExt cx="1361770" cy="422173"/>
          </a:xfrm>
        </p:grpSpPr>
        <p:sp>
          <p:nvSpPr>
            <p:cNvPr id="18" name="矩形: 圆角 17"/>
            <p:cNvSpPr/>
            <p:nvPr/>
          </p:nvSpPr>
          <p:spPr>
            <a:xfrm>
              <a:off x="619431" y="4778477"/>
              <a:ext cx="1361770" cy="422173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rgbClr val="AF7F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77965" y="4867419"/>
              <a:ext cx="1150835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字魂105号-简雅黑" panose="00000500000000000000" charset="-122"/>
                  <a:sym typeface="思源黑体 CN Normal" panose="020B0400000000000000" pitchFamily="34" charset="-122"/>
                </a:rPr>
                <a:t>时间：</a:t>
              </a:r>
              <a:r>
                <a:rPr kumimoji="0" lang="en-US" altLang="zh-CN" sz="1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字魂105号-简雅黑" panose="00000500000000000000" charset="-122"/>
                  <a:sym typeface="思源黑体 CN Normal" panose="020B0400000000000000" pitchFamily="34" charset="-122"/>
                </a:rPr>
                <a:t>2024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 panose="00000500000000000000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20" name="矩形: 圆角 19"/>
          <p:cNvSpPr/>
          <p:nvPr/>
        </p:nvSpPr>
        <p:spPr>
          <a:xfrm>
            <a:off x="3687865" y="2014010"/>
            <a:ext cx="133350" cy="457200"/>
          </a:xfrm>
          <a:prstGeom prst="roundRect">
            <a:avLst>
              <a:gd name="adj" fmla="val 50000"/>
            </a:avLst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039800" y="1902794"/>
            <a:ext cx="2563609" cy="617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COMPETITIVE PRODUCT ANALYSIS REPORT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829051" y="1943432"/>
            <a:ext cx="1295400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500" b="0" i="0" u="none" strike="noStrike" kern="1200" cap="none" spc="0" normalizeH="0" baseline="0" noProof="0">
                <a:ln>
                  <a:noFill/>
                </a:ln>
                <a:solidFill>
                  <a:srgbClr val="AF7F72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 panose="00000500000000000000" charset="-122"/>
                <a:sym typeface="思源黑体 CN Normal" panose="020B0400000000000000" pitchFamily="34" charset="-122"/>
              </a:rPr>
              <a:t>2024</a:t>
            </a:r>
            <a:endParaRPr kumimoji="0" lang="zh-CN" altLang="en-US" sz="3500" b="0" i="0" u="none" strike="noStrike" kern="1200" cap="none" spc="0" normalizeH="0" baseline="0" noProof="0" dirty="0">
              <a:ln>
                <a:noFill/>
              </a:ln>
              <a:solidFill>
                <a:srgbClr val="AF7F72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 panose="00000500000000000000" charset="-122"/>
              <a:sym typeface="思源黑体 CN Normal" panose="020B0400000000000000" pitchFamily="34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1096254" y="1905276"/>
            <a:ext cx="333746" cy="36167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9234303" y="688038"/>
            <a:ext cx="647306" cy="647306"/>
          </a:xfrm>
          <a:prstGeom prst="ellipse">
            <a:avLst/>
          </a:prstGeom>
          <a:solidFill>
            <a:srgbClr val="AF7F7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24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24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26" grpId="0" animBg="1"/>
      <p:bldP spid="2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2154184" y="699840"/>
            <a:ext cx="647306" cy="647306"/>
          </a:xfrm>
          <a:prstGeom prst="ellipse">
            <a:avLst/>
          </a:prstGeom>
          <a:solidFill>
            <a:srgbClr val="AF7F7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781395" y="5997043"/>
            <a:ext cx="504708" cy="504708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0516348" y="699840"/>
            <a:ext cx="234657" cy="234657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0934502" y="699840"/>
            <a:ext cx="234657" cy="234657"/>
          </a:xfrm>
          <a:prstGeom prst="ellipse">
            <a:avLst/>
          </a:prstGeom>
          <a:solidFill>
            <a:srgbClr val="C87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1352658" y="699840"/>
            <a:ext cx="234657" cy="234657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73272" y="6132068"/>
            <a:ext cx="1070967" cy="234657"/>
            <a:chOff x="3505200" y="1104900"/>
            <a:chExt cx="521661" cy="114300"/>
          </a:xfrm>
        </p:grpSpPr>
        <p:sp>
          <p:nvSpPr>
            <p:cNvPr id="11" name="椭圆 10"/>
            <p:cNvSpPr/>
            <p:nvPr/>
          </p:nvSpPr>
          <p:spPr>
            <a:xfrm>
              <a:off x="3505200" y="1104900"/>
              <a:ext cx="114300" cy="114300"/>
            </a:xfrm>
            <a:prstGeom prst="ellipse">
              <a:avLst/>
            </a:prstGeom>
            <a:solidFill>
              <a:srgbClr val="AF7F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3708880" y="1104900"/>
              <a:ext cx="114300" cy="114300"/>
            </a:xfrm>
            <a:prstGeom prst="ellipse">
              <a:avLst/>
            </a:prstGeom>
            <a:solidFill>
              <a:srgbClr val="C87B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912561" y="1104900"/>
              <a:ext cx="114300" cy="114300"/>
            </a:xfrm>
            <a:prstGeom prst="ellipse">
              <a:avLst/>
            </a:prstGeom>
            <a:solidFill>
              <a:srgbClr val="AF7F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14" name="文本框 11"/>
          <p:cNvSpPr txBox="1"/>
          <p:nvPr>
            <p:custDataLst>
              <p:tags r:id="rId1"/>
            </p:custDataLst>
          </p:nvPr>
        </p:nvSpPr>
        <p:spPr>
          <a:xfrm>
            <a:off x="1984586" y="2704000"/>
            <a:ext cx="22924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 panose="00000500000000000000" charset="-122"/>
                <a:sym typeface="思源黑体 CN Normal" panose="020B0400000000000000" pitchFamily="34" charset="-122"/>
              </a:rPr>
              <a:t>目录</a:t>
            </a:r>
            <a:endParaRPr kumimoji="0" lang="zh-CN" altLang="en-US" sz="8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 panose="00000500000000000000" charset="-122"/>
              <a:sym typeface="思源黑体 CN Normal" panose="020B0400000000000000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952026" y="3993388"/>
            <a:ext cx="2161074" cy="85237"/>
            <a:chOff x="6489612" y="5228561"/>
            <a:chExt cx="2161074" cy="85237"/>
          </a:xfrm>
          <a:solidFill>
            <a:srgbClr val="AF7F72"/>
          </a:solidFill>
        </p:grpSpPr>
        <p:sp>
          <p:nvSpPr>
            <p:cNvPr id="16" name="矩形: 圆角 15"/>
            <p:cNvSpPr/>
            <p:nvPr/>
          </p:nvSpPr>
          <p:spPr>
            <a:xfrm>
              <a:off x="6489612" y="5228561"/>
              <a:ext cx="1405587" cy="8523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17" name="矩形: 圆角 16"/>
            <p:cNvSpPr/>
            <p:nvPr/>
          </p:nvSpPr>
          <p:spPr>
            <a:xfrm>
              <a:off x="8172246" y="5228561"/>
              <a:ext cx="478440" cy="8523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1352902" y="4152906"/>
            <a:ext cx="2916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 panose="00000500000000000000" charset="-122"/>
                <a:sym typeface="思源黑体 CN Normal" panose="020B0400000000000000" pitchFamily="34" charset="-122"/>
              </a:rPr>
              <a:t>CONTANTS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 panose="00000500000000000000" charset="-122"/>
              <a:sym typeface="思源黑体 CN Normal" panose="020B0400000000000000" pitchFamily="34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2"/>
            </p:custDataLst>
          </p:nvPr>
        </p:nvSpPr>
        <p:spPr>
          <a:xfrm>
            <a:off x="5252620" y="1313602"/>
            <a:ext cx="320240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产品功能介绍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3"/>
            </p:custDataLst>
          </p:nvPr>
        </p:nvSpPr>
        <p:spPr>
          <a:xfrm>
            <a:off x="5252620" y="1763647"/>
            <a:ext cx="3686133" cy="383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THE AVERAGE PERSON IS ALWAYS WAITING FOR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31" name="文本框 30"/>
          <p:cNvSpPr txBox="1"/>
          <p:nvPr>
            <p:custDataLst>
              <p:tags r:id="rId4"/>
            </p:custDataLst>
          </p:nvPr>
        </p:nvSpPr>
        <p:spPr>
          <a:xfrm>
            <a:off x="5252620" y="2562880"/>
            <a:ext cx="320240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87B5D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程序概要设计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C87B5D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34" name="文本框 33"/>
          <p:cNvSpPr txBox="1"/>
          <p:nvPr>
            <p:custDataLst>
              <p:tags r:id="rId5"/>
            </p:custDataLst>
          </p:nvPr>
        </p:nvSpPr>
        <p:spPr>
          <a:xfrm>
            <a:off x="5252620" y="3011566"/>
            <a:ext cx="3676650" cy="383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THE AVERAGE PERSON IS ALWAYS WAITING FOR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46" name="文本框 45"/>
          <p:cNvSpPr txBox="1"/>
          <p:nvPr>
            <p:custDataLst>
              <p:tags r:id="rId6"/>
            </p:custDataLst>
          </p:nvPr>
        </p:nvSpPr>
        <p:spPr>
          <a:xfrm>
            <a:off x="5252620" y="3824764"/>
            <a:ext cx="320240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软件架构设计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49" name="文本框 48"/>
          <p:cNvSpPr txBox="1"/>
          <p:nvPr>
            <p:custDataLst>
              <p:tags r:id="rId7"/>
            </p:custDataLst>
          </p:nvPr>
        </p:nvSpPr>
        <p:spPr>
          <a:xfrm>
            <a:off x="5252620" y="4254961"/>
            <a:ext cx="3686133" cy="383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THE AVERAGE PERSON IS ALWAYS WAITING FOR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52" name="文本框 51"/>
          <p:cNvSpPr txBox="1"/>
          <p:nvPr>
            <p:custDataLst>
              <p:tags r:id="rId8"/>
            </p:custDataLst>
          </p:nvPr>
        </p:nvSpPr>
        <p:spPr>
          <a:xfrm>
            <a:off x="5252620" y="5048142"/>
            <a:ext cx="320240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C87B5D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技术亮点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C87B5D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54" name="文本框 53"/>
          <p:cNvSpPr txBox="1"/>
          <p:nvPr>
            <p:custDataLst>
              <p:tags r:id="rId9"/>
            </p:custDataLst>
          </p:nvPr>
        </p:nvSpPr>
        <p:spPr>
          <a:xfrm>
            <a:off x="5252620" y="5442011"/>
            <a:ext cx="3676650" cy="383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THE AVERAGE PERSON IS ALWAYS WAITING FOR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92100" y="393068"/>
            <a:ext cx="11607800" cy="6154557"/>
          </a:xfrm>
          <a:prstGeom prst="rect">
            <a:avLst/>
          </a:prstGeom>
          <a:noFill/>
          <a:ln w="38100">
            <a:solidFill>
              <a:srgbClr val="C87B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78" t="55866" r="1692" b="2525"/>
          <a:stretch>
            <a:fillRect/>
          </a:stretch>
        </p:blipFill>
        <p:spPr>
          <a:xfrm>
            <a:off x="9688287" y="3602593"/>
            <a:ext cx="2207173" cy="296391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78" t="55866" r="1692" b="2525"/>
          <a:stretch>
            <a:fillRect/>
          </a:stretch>
        </p:blipFill>
        <p:spPr>
          <a:xfrm flipH="1" flipV="1">
            <a:off x="305995" y="384775"/>
            <a:ext cx="2207173" cy="29639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0">
        <p15:prstTrans prst="drap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4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2102092" y="2913802"/>
            <a:ext cx="7987816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产品功能介绍</a:t>
            </a:r>
            <a:endParaRPr kumimoji="0" lang="zh-CN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4386724" y="1657504"/>
            <a:ext cx="3418553" cy="957109"/>
          </a:xfrm>
          <a:prstGeom prst="roundRect">
            <a:avLst>
              <a:gd name="adj" fmla="val 50000"/>
            </a:avLst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533438" y="1768268"/>
            <a:ext cx="3152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PART ONE 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028226" y="4315134"/>
            <a:ext cx="8220673" cy="1008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The average person is always waiting for an opportunity to come The average person is always waiting for an The average person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92100" y="393068"/>
            <a:ext cx="11607800" cy="6154557"/>
          </a:xfrm>
          <a:prstGeom prst="rect">
            <a:avLst/>
          </a:prstGeom>
          <a:noFill/>
          <a:ln w="38100">
            <a:solidFill>
              <a:srgbClr val="C87B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" t="4827" r="55517" b="16552"/>
          <a:stretch>
            <a:fillRect/>
          </a:stretch>
        </p:blipFill>
        <p:spPr>
          <a:xfrm>
            <a:off x="292100" y="393068"/>
            <a:ext cx="5739515" cy="61545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0">
        <p15:prstTrans prst="prestig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1012334" y="1875628"/>
            <a:ext cx="4440381" cy="105421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grpSp>
        <p:nvGrpSpPr>
          <p:cNvPr id="19" name="组合 18"/>
          <p:cNvGrpSpPr/>
          <p:nvPr>
            <p:custDataLst>
              <p:tags r:id="rId1"/>
            </p:custDataLst>
          </p:nvPr>
        </p:nvGrpSpPr>
        <p:grpSpPr>
          <a:xfrm>
            <a:off x="870094" y="1691848"/>
            <a:ext cx="4754735" cy="1054219"/>
            <a:chOff x="882246" y="3564401"/>
            <a:chExt cx="4754735" cy="1054219"/>
          </a:xfrm>
        </p:grpSpPr>
        <p:sp>
          <p:nvSpPr>
            <p:cNvPr id="24" name="文本框 23"/>
            <p:cNvSpPr txBox="1"/>
            <p:nvPr>
              <p:custDataLst>
                <p:tags r:id="rId2"/>
              </p:custDataLst>
            </p:nvPr>
          </p:nvSpPr>
          <p:spPr>
            <a:xfrm>
              <a:off x="882246" y="4157414"/>
              <a:ext cx="1020006" cy="305406"/>
            </a:xfrm>
            <a:prstGeom prst="roundRect">
              <a:avLst/>
            </a:prstGeom>
            <a:solidFill>
              <a:srgbClr val="AF7F72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  <a:sym typeface="思源黑体 CN Normal" panose="020B0400000000000000" pitchFamily="34" charset="-122"/>
                </a:rPr>
                <a:t>基础功能一</a:t>
              </a:r>
              <a:endPara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25" name="矩形 24"/>
            <p:cNvSpPr/>
            <p:nvPr>
              <p:custDataLst>
                <p:tags r:id="rId3"/>
              </p:custDataLst>
            </p:nvPr>
          </p:nvSpPr>
          <p:spPr>
            <a:xfrm>
              <a:off x="1902251" y="3564401"/>
              <a:ext cx="3734730" cy="105421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字魂105号-简雅黑"/>
                  <a:sym typeface="思源黑体 CN Normal" panose="020B0400000000000000" pitchFamily="34" charset="-122"/>
                </a:rPr>
                <a:t>实现用户自定义的注册和登录功能，以及个人信息的编辑功能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26" name="组合 25"/>
          <p:cNvGrpSpPr/>
          <p:nvPr>
            <p:custDataLst>
              <p:tags r:id="rId4"/>
            </p:custDataLst>
          </p:nvPr>
        </p:nvGrpSpPr>
        <p:grpSpPr>
          <a:xfrm>
            <a:off x="870094" y="3204467"/>
            <a:ext cx="4612496" cy="1054219"/>
            <a:chOff x="882246" y="4999550"/>
            <a:chExt cx="4612496" cy="1054219"/>
          </a:xfrm>
        </p:grpSpPr>
        <p:sp>
          <p:nvSpPr>
            <p:cNvPr id="27" name="文本框 26"/>
            <p:cNvSpPr txBox="1"/>
            <p:nvPr>
              <p:custDataLst>
                <p:tags r:id="rId5"/>
              </p:custDataLst>
            </p:nvPr>
          </p:nvSpPr>
          <p:spPr>
            <a:xfrm>
              <a:off x="882246" y="5448793"/>
              <a:ext cx="1020006" cy="305406"/>
            </a:xfrm>
            <a:prstGeom prst="roundRect">
              <a:avLst/>
            </a:prstGeom>
            <a:solidFill>
              <a:srgbClr val="C87B5D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  <a:sym typeface="思源黑体 CN Normal" panose="020B0400000000000000" pitchFamily="34" charset="-122"/>
                </a:rPr>
                <a:t>基础功能二</a:t>
              </a:r>
              <a:endPara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28" name="矩形 27"/>
            <p:cNvSpPr/>
            <p:nvPr>
              <p:custDataLst>
                <p:tags r:id="rId6"/>
              </p:custDataLst>
            </p:nvPr>
          </p:nvSpPr>
          <p:spPr>
            <a:xfrm>
              <a:off x="1902251" y="4999550"/>
              <a:ext cx="3592491" cy="105421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字魂105号-简雅黑"/>
                  <a:sym typeface="思源黑体 CN Normal" panose="020B0400000000000000" pitchFamily="34" charset="-122"/>
                </a:rPr>
                <a:t>与人工智能聊天对话，作为日常工具，提供自然语言聊天和任务辅助功能。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2" name="椭圆 1"/>
          <p:cNvSpPr/>
          <p:nvPr/>
        </p:nvSpPr>
        <p:spPr>
          <a:xfrm>
            <a:off x="942681" y="546756"/>
            <a:ext cx="546754" cy="54675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489075" y="361950"/>
            <a:ext cx="4135755" cy="9169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一个简单的智慧聊天软件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pic>
        <p:nvPicPr>
          <p:cNvPr id="3" name="图片 2" descr="Screenshot_2024-11-22-11-20-46-268_uni.UNI31CDBF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7640" y="1570355"/>
            <a:ext cx="2365375" cy="3966210"/>
          </a:xfrm>
          <a:prstGeom prst="rect">
            <a:avLst/>
          </a:prstGeom>
        </p:spPr>
      </p:pic>
      <p:pic>
        <p:nvPicPr>
          <p:cNvPr id="4" name="图片 3" descr="Screenshot_2024-11-22-11-21-14-433_uni.UNI31CDBF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91600" y="1569720"/>
            <a:ext cx="2364740" cy="39668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>
            <p:custDataLst>
              <p:tags r:id="rId1"/>
            </p:custDataLst>
          </p:nvPr>
        </p:nvGrpSpPr>
        <p:grpSpPr>
          <a:xfrm>
            <a:off x="4117584" y="3981626"/>
            <a:ext cx="1880924" cy="1880924"/>
            <a:chOff x="4100286" y="3981770"/>
            <a:chExt cx="1881414" cy="1881414"/>
          </a:xfrm>
          <a:solidFill>
            <a:srgbClr val="AF7F72"/>
          </a:solidFill>
        </p:grpSpPr>
        <p:sp>
          <p:nvSpPr>
            <p:cNvPr id="3" name="Teardrop 35"/>
            <p:cNvSpPr/>
            <p:nvPr>
              <p:custDataLst>
                <p:tags r:id="rId2"/>
              </p:custDataLst>
            </p:nvPr>
          </p:nvSpPr>
          <p:spPr>
            <a:xfrm>
              <a:off x="4100286" y="3981770"/>
              <a:ext cx="1881414" cy="1881414"/>
            </a:xfrm>
            <a:prstGeom prst="teardrop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7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4" name="Rectangle 95"/>
            <p:cNvSpPr/>
            <p:nvPr>
              <p:custDataLst>
                <p:tags r:id="rId3"/>
              </p:custDataLst>
            </p:nvPr>
          </p:nvSpPr>
          <p:spPr>
            <a:xfrm>
              <a:off x="4589468" y="4196630"/>
              <a:ext cx="903047" cy="1200642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7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rPr>
                <a:t>O</a:t>
              </a:r>
              <a:endParaRPr kumimoji="0" lang="en-US" sz="7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5" name="组合 4"/>
          <p:cNvGrpSpPr/>
          <p:nvPr>
            <p:custDataLst>
              <p:tags r:id="rId4"/>
            </p:custDataLst>
          </p:nvPr>
        </p:nvGrpSpPr>
        <p:grpSpPr>
          <a:xfrm>
            <a:off x="4117584" y="1905717"/>
            <a:ext cx="1880924" cy="1880924"/>
            <a:chOff x="4100286" y="1905320"/>
            <a:chExt cx="1881414" cy="1881414"/>
          </a:xfrm>
          <a:solidFill>
            <a:srgbClr val="C87B5D"/>
          </a:solidFill>
        </p:grpSpPr>
        <p:sp>
          <p:nvSpPr>
            <p:cNvPr id="6" name="Teardrop 55"/>
            <p:cNvSpPr/>
            <p:nvPr>
              <p:custDataLst>
                <p:tags r:id="rId5"/>
              </p:custDataLst>
            </p:nvPr>
          </p:nvSpPr>
          <p:spPr>
            <a:xfrm flipV="1">
              <a:off x="4100286" y="1905320"/>
              <a:ext cx="1881414" cy="1881414"/>
            </a:xfrm>
            <a:prstGeom prst="teardrop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7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7" name="Rectangle 96"/>
            <p:cNvSpPr/>
            <p:nvPr>
              <p:custDataLst>
                <p:tags r:id="rId6"/>
              </p:custDataLst>
            </p:nvPr>
          </p:nvSpPr>
          <p:spPr>
            <a:xfrm>
              <a:off x="4301399" y="2260275"/>
              <a:ext cx="1507544" cy="120064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7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rPr>
                <a:t>S</a:t>
              </a:r>
              <a:endParaRPr kumimoji="0" lang="en-US" sz="7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8" name="组合 7"/>
          <p:cNvGrpSpPr/>
          <p:nvPr>
            <p:custDataLst>
              <p:tags r:id="rId7"/>
            </p:custDataLst>
          </p:nvPr>
        </p:nvGrpSpPr>
        <p:grpSpPr>
          <a:xfrm>
            <a:off x="6193493" y="1905717"/>
            <a:ext cx="1880924" cy="1880924"/>
            <a:chOff x="6176736" y="1905320"/>
            <a:chExt cx="1881414" cy="1881414"/>
          </a:xfrm>
          <a:solidFill>
            <a:srgbClr val="AF7F72"/>
          </a:solidFill>
        </p:grpSpPr>
        <p:sp>
          <p:nvSpPr>
            <p:cNvPr id="9" name="Teardrop 56"/>
            <p:cNvSpPr/>
            <p:nvPr>
              <p:custDataLst>
                <p:tags r:id="rId8"/>
              </p:custDataLst>
            </p:nvPr>
          </p:nvSpPr>
          <p:spPr>
            <a:xfrm flipH="1" flipV="1">
              <a:off x="6176736" y="1905320"/>
              <a:ext cx="1881414" cy="1881414"/>
            </a:xfrm>
            <a:prstGeom prst="teardrop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7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10" name="Rectangle 97"/>
            <p:cNvSpPr/>
            <p:nvPr>
              <p:custDataLst>
                <p:tags r:id="rId9"/>
              </p:custDataLst>
            </p:nvPr>
          </p:nvSpPr>
          <p:spPr>
            <a:xfrm>
              <a:off x="6607004" y="2279211"/>
              <a:ext cx="1015285" cy="1200642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7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rPr>
                <a:t>W</a:t>
              </a:r>
              <a:endParaRPr kumimoji="0" lang="en-US" sz="7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11" name="组合 10"/>
          <p:cNvGrpSpPr/>
          <p:nvPr>
            <p:custDataLst>
              <p:tags r:id="rId10"/>
            </p:custDataLst>
          </p:nvPr>
        </p:nvGrpSpPr>
        <p:grpSpPr>
          <a:xfrm>
            <a:off x="6193493" y="3981626"/>
            <a:ext cx="1880924" cy="1880924"/>
            <a:chOff x="6176736" y="3981770"/>
            <a:chExt cx="1881414" cy="1881414"/>
          </a:xfrm>
          <a:solidFill>
            <a:srgbClr val="C87B5D"/>
          </a:solidFill>
        </p:grpSpPr>
        <p:sp>
          <p:nvSpPr>
            <p:cNvPr id="12" name="Teardrop 54"/>
            <p:cNvSpPr/>
            <p:nvPr>
              <p:custDataLst>
                <p:tags r:id="rId11"/>
              </p:custDataLst>
            </p:nvPr>
          </p:nvSpPr>
          <p:spPr>
            <a:xfrm flipH="1">
              <a:off x="6176736" y="3981770"/>
              <a:ext cx="1881414" cy="1881414"/>
            </a:xfrm>
            <a:prstGeom prst="teardrop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7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13" name="Rectangle 98"/>
            <p:cNvSpPr/>
            <p:nvPr>
              <p:custDataLst>
                <p:tags r:id="rId12"/>
              </p:custDataLst>
            </p:nvPr>
          </p:nvSpPr>
          <p:spPr>
            <a:xfrm>
              <a:off x="6735278" y="4276191"/>
              <a:ext cx="758740" cy="1200642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7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rPr>
                <a:t>T</a:t>
              </a:r>
              <a:endParaRPr kumimoji="0" lang="en-US" sz="7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14" name="1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1356094" y="1953923"/>
            <a:ext cx="1527958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登录与注册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5" name="1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1365390" y="2401605"/>
            <a:ext cx="2320990" cy="1477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有利于提供个性化服务，增强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用户粘性，有利于数据收集与分析，能提高安全性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6" name="1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1393107" y="4315963"/>
            <a:ext cx="1527958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个人信息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7" name="1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1402402" y="4763645"/>
            <a:ext cx="2394120" cy="1107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按照个人喜好设置个人信息，聊天助手会相应调整回答风格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8" name="1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8565340" y="1953923"/>
            <a:ext cx="1527958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聊天助手</a:t>
            </a:r>
            <a:endParaRPr lang="zh-CN" altLang="en-US" sz="2400" b="1" dirty="0">
              <a:solidFill>
                <a:prstClr val="black">
                  <a:lumMod val="85000"/>
                  <a:lumOff val="1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19" name="1"/>
          <p:cNvSpPr txBox="1"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8574635" y="2401605"/>
            <a:ext cx="2261272" cy="1477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面向教育领域，帮助用户快速获取知识解答；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作为日常工具，提供自然语言聊天和任务辅助功能。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20" name="1"/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8437736" y="4208241"/>
            <a:ext cx="1527958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用户体验</a:t>
            </a:r>
            <a:endParaRPr lang="en-US" altLang="zh-CN" sz="2400" b="1" dirty="0">
              <a:solidFill>
                <a:prstClr val="black">
                  <a:lumMod val="85000"/>
                  <a:lumOff val="1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21" name="1"/>
          <p:cNvSpPr txBox="1"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8447031" y="4655923"/>
            <a:ext cx="2261272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界面设计注重清晰简洁。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响应快速且内容准确。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942681" y="546756"/>
            <a:ext cx="546754" cy="54675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402412" y="562240"/>
            <a:ext cx="2653502" cy="547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核心功能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2102092" y="2913802"/>
            <a:ext cx="7987816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程序概要设计</a:t>
            </a:r>
            <a:endParaRPr kumimoji="0" lang="zh-CN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4386724" y="1657504"/>
            <a:ext cx="3418553" cy="957109"/>
          </a:xfrm>
          <a:prstGeom prst="roundRect">
            <a:avLst>
              <a:gd name="adj" fmla="val 50000"/>
            </a:avLst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533438" y="1768268"/>
            <a:ext cx="3152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PART TWO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028226" y="4315134"/>
            <a:ext cx="8220673" cy="1008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The average person is always waiting for an opportunity to come The average person is always waiting for an The average person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92100" y="393068"/>
            <a:ext cx="11607800" cy="6154557"/>
          </a:xfrm>
          <a:prstGeom prst="rect">
            <a:avLst/>
          </a:prstGeom>
          <a:noFill/>
          <a:ln w="38100">
            <a:solidFill>
              <a:srgbClr val="C87B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" t="4827" r="55517" b="16552"/>
          <a:stretch>
            <a:fillRect/>
          </a:stretch>
        </p:blipFill>
        <p:spPr>
          <a:xfrm>
            <a:off x="292100" y="393068"/>
            <a:ext cx="5739515" cy="61545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0">
        <p15:prstTrans prst="prestig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/>
        </p:nvSpPr>
        <p:spPr>
          <a:xfrm>
            <a:off x="7690102" y="19050"/>
            <a:ext cx="4501898" cy="6838950"/>
          </a:xfrm>
          <a:custGeom>
            <a:avLst/>
            <a:gdLst>
              <a:gd name="connsiteX0" fmla="*/ 1696403 w 4501898"/>
              <a:gd name="connsiteY0" fmla="*/ 0 h 6838950"/>
              <a:gd name="connsiteX1" fmla="*/ 4501898 w 4501898"/>
              <a:gd name="connsiteY1" fmla="*/ 0 h 6838950"/>
              <a:gd name="connsiteX2" fmla="*/ 4501898 w 4501898"/>
              <a:gd name="connsiteY2" fmla="*/ 6838950 h 6838950"/>
              <a:gd name="connsiteX3" fmla="*/ 1476177 w 4501898"/>
              <a:gd name="connsiteY3" fmla="*/ 6838950 h 6838950"/>
              <a:gd name="connsiteX4" fmla="*/ 1429068 w 4501898"/>
              <a:gd name="connsiteY4" fmla="*/ 6798756 h 6838950"/>
              <a:gd name="connsiteX5" fmla="*/ 0 w 4501898"/>
              <a:gd name="connsiteY5" fmla="*/ 3508601 h 6838950"/>
              <a:gd name="connsiteX6" fmla="*/ 1577419 w 4501898"/>
              <a:gd name="connsiteY6" fmla="*/ 91868 h 6838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01898" h="6838950">
                <a:moveTo>
                  <a:pt x="1696403" y="0"/>
                </a:moveTo>
                <a:lnTo>
                  <a:pt x="4501898" y="0"/>
                </a:lnTo>
                <a:lnTo>
                  <a:pt x="4501898" y="6838950"/>
                </a:lnTo>
                <a:lnTo>
                  <a:pt x="1476177" y="6838950"/>
                </a:lnTo>
                <a:lnTo>
                  <a:pt x="1429068" y="6798756"/>
                </a:lnTo>
                <a:cubicBezTo>
                  <a:pt x="556301" y="6016712"/>
                  <a:pt x="0" y="4833194"/>
                  <a:pt x="0" y="3508601"/>
                </a:cubicBezTo>
                <a:cubicBezTo>
                  <a:pt x="0" y="2110420"/>
                  <a:pt x="619828" y="869423"/>
                  <a:pt x="1577419" y="91868"/>
                </a:cubicBezTo>
                <a:close/>
              </a:path>
            </a:pathLst>
          </a:cu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6096000" y="1765845"/>
            <a:ext cx="3405686" cy="3405686"/>
            <a:chOff x="6096000" y="1765845"/>
            <a:chExt cx="3405686" cy="3405686"/>
          </a:xfrm>
        </p:grpSpPr>
        <p:sp>
          <p:nvSpPr>
            <p:cNvPr id="35" name="椭圆 34"/>
            <p:cNvSpPr/>
            <p:nvPr/>
          </p:nvSpPr>
          <p:spPr>
            <a:xfrm>
              <a:off x="6096000" y="1765845"/>
              <a:ext cx="3405686" cy="3405686"/>
            </a:xfrm>
            <a:prstGeom prst="ellipse">
              <a:avLst/>
            </a:prstGeom>
            <a:solidFill>
              <a:srgbClr val="AF7F72"/>
            </a:solidFill>
            <a:ln>
              <a:noFill/>
            </a:ln>
            <a:effectLst>
              <a:outerShdw blurRad="508000" sx="96000" sy="96000" algn="ctr" rotWithShape="0">
                <a:schemeClr val="tx1">
                  <a:lumMod val="50000"/>
                  <a:lumOff val="50000"/>
                  <a:alpha val="2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7024614" y="2695160"/>
              <a:ext cx="154845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400" b="0" i="0" u="none" strike="noStrike" kern="1200" cap="none" spc="13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  <a:sym typeface="思源黑体 CN Normal" panose="020B0400000000000000" pitchFamily="34" charset="-122"/>
                </a:rPr>
                <a:t>70%</a:t>
              </a:r>
              <a:endParaRPr kumimoji="0" lang="zh-CN" altLang="en-US" sz="4400" b="0" i="0" u="none" strike="noStrike" kern="1200" cap="none" spc="1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646220" y="3549299"/>
              <a:ext cx="2305244" cy="4108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1600" b="0" i="0" u="none" strike="noStrike" kern="1200" cap="none" spc="13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  <a:sym typeface="思源黑体 CN Normal" panose="020B0400000000000000" pitchFamily="34" charset="-122"/>
                </a:rPr>
                <a:t>用户与交互</a:t>
              </a:r>
              <a:endParaRPr kumimoji="0" lang="zh-CN" sz="1600" b="0" i="0" u="none" strike="noStrike" kern="1200" cap="none" spc="1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971545" y="2443888"/>
            <a:ext cx="4253233" cy="10525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sz="1600" b="0" i="0" u="none" strike="noStrike" cap="none" spc="0" normalizeH="0" baseline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j-cs"/>
              </a:defRPr>
            </a:lvl1pPr>
          </a:lstStyle>
          <a:p>
            <a:r>
              <a:rPr lang="zh-CN" altLang="en-US" dirty="0">
                <a:sym typeface="思源黑体 CN Normal" panose="020B0400000000000000" pitchFamily="34" charset="-122"/>
              </a:rPr>
              <a:t>基于</a:t>
            </a:r>
            <a:r>
              <a:rPr lang="en-US" altLang="zh-CN" dirty="0">
                <a:sym typeface="思源黑体 CN Normal" panose="020B0400000000000000" pitchFamily="34" charset="-122"/>
              </a:rPr>
              <a:t>uni-app</a:t>
            </a:r>
            <a:r>
              <a:rPr lang="zh-CN" altLang="en-US" dirty="0">
                <a:sym typeface="思源黑体 CN Normal" panose="020B0400000000000000" pitchFamily="34" charset="-122"/>
              </a:rPr>
              <a:t>进行开发，采用</a:t>
            </a:r>
            <a:r>
              <a:rPr lang="en-US" altLang="zh-CN" dirty="0">
                <a:sym typeface="思源黑体 CN Normal" panose="020B0400000000000000" pitchFamily="34" charset="-122"/>
              </a:rPr>
              <a:t>vue+uni</a:t>
            </a:r>
            <a:r>
              <a:rPr lang="zh-CN" altLang="en-US" dirty="0">
                <a:sym typeface="思源黑体 CN Normal" panose="020B0400000000000000" pitchFamily="34" charset="-122"/>
              </a:rPr>
              <a:t>框架，使用</a:t>
            </a:r>
            <a:r>
              <a:rPr lang="en-US" altLang="zh-CN" dirty="0">
                <a:sym typeface="思源黑体 CN Normal" panose="020B0400000000000000" pitchFamily="34" charset="-122"/>
              </a:rPr>
              <a:t>vue3</a:t>
            </a:r>
            <a:r>
              <a:rPr lang="zh-CN" altLang="en-US" dirty="0">
                <a:sym typeface="思源黑体 CN Normal" panose="020B0400000000000000" pitchFamily="34" charset="-122"/>
              </a:rPr>
              <a:t>自带组件进行设计，遵循简洁美观原则。其中人工智能和用户初始头像选择使用黑大帅和潇洒哥的形象，深入人心。</a:t>
            </a:r>
            <a:endParaRPr lang="zh-CN" altLang="en-US" dirty="0">
              <a:sym typeface="思源黑体 CN Normal" panose="020B0400000000000000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062177" y="1798413"/>
            <a:ext cx="14706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13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用户界面</a:t>
            </a:r>
            <a:endParaRPr kumimoji="0" lang="zh-CN" altLang="en-US" sz="2400" b="1" i="0" u="none" strike="noStrike" kern="1200" cap="none" spc="13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  <p:sp>
        <p:nvSpPr>
          <p:cNvPr id="40" name="文本框 88"/>
          <p:cNvSpPr txBox="1"/>
          <p:nvPr>
            <p:custDataLst>
              <p:tags r:id="rId2"/>
            </p:custDataLst>
          </p:nvPr>
        </p:nvSpPr>
        <p:spPr>
          <a:xfrm>
            <a:off x="971545" y="4719261"/>
            <a:ext cx="3891269" cy="11899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sz="1600" b="0" i="0" u="none" strike="noStrike" cap="none" spc="0" normalizeH="0" baseline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j-cs"/>
              </a:defRPr>
            </a:lvl1pPr>
          </a:lstStyle>
          <a:p>
            <a:r>
              <a:rPr lang="zh-CN" altLang="en-US" sz="1400" dirty="0">
                <a:sym typeface="思源黑体 CN Normal" panose="020B0400000000000000" pitchFamily="34" charset="-122"/>
              </a:rPr>
              <a:t>采用</a:t>
            </a:r>
            <a:r>
              <a:rPr lang="en-US" altLang="zh-CN" sz="1400" dirty="0">
                <a:sym typeface="思源黑体 CN Normal" panose="020B0400000000000000" pitchFamily="34" charset="-122"/>
              </a:rPr>
              <a:t>chatanywhere</a:t>
            </a:r>
            <a:r>
              <a:rPr lang="zh-CN" altLang="en-US" sz="1400" dirty="0">
                <a:sym typeface="思源黑体 CN Normal" panose="020B0400000000000000" pitchFamily="34" charset="-122"/>
              </a:rPr>
              <a:t>提供的</a:t>
            </a:r>
            <a:r>
              <a:rPr lang="en-US" altLang="zh-CN" sz="1400" dirty="0">
                <a:sym typeface="思源黑体 CN Normal" panose="020B0400000000000000" pitchFamily="34" charset="-122"/>
              </a:rPr>
              <a:t>chatgpt3.5</a:t>
            </a:r>
            <a:r>
              <a:rPr lang="zh-CN" altLang="en-US" sz="1400" dirty="0">
                <a:sym typeface="思源黑体 CN Normal" panose="020B0400000000000000" pitchFamily="34" charset="-122"/>
              </a:rPr>
              <a:t>接口，前端发送</a:t>
            </a:r>
            <a:r>
              <a:rPr lang="en-US" altLang="zh-CN" sz="1400" dirty="0">
                <a:sym typeface="思源黑体 CN Normal" panose="020B0400000000000000" pitchFamily="34" charset="-122"/>
              </a:rPr>
              <a:t>request</a:t>
            </a:r>
            <a:r>
              <a:rPr lang="zh-CN" altLang="en-US" sz="1400" dirty="0">
                <a:sym typeface="思源黑体 CN Normal" panose="020B0400000000000000" pitchFamily="34" charset="-122"/>
              </a:rPr>
              <a:t>请求至后端，通过接口获得相应并且返回相应回答。</a:t>
            </a:r>
            <a:endParaRPr lang="zh-CN" altLang="en-US" sz="1400" dirty="0">
              <a:sym typeface="思源黑体 CN Normal" panose="020B0400000000000000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942681" y="546756"/>
            <a:ext cx="546754" cy="54675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489407" y="584465"/>
            <a:ext cx="2653502" cy="547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前端模块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85850" y="4249420"/>
            <a:ext cx="3080385" cy="46990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13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  <a:sym typeface="思源黑体 CN Normal" panose="020B0400000000000000" pitchFamily="34" charset="-122"/>
              </a:rPr>
              <a:t>交互逻辑</a:t>
            </a:r>
            <a:endParaRPr kumimoji="0" lang="zh-CN" altLang="en-US" sz="2400" b="1" i="0" u="none" strike="noStrike" kern="1200" cap="none" spc="13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0" grpId="0"/>
      <p:bldP spid="1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1350912" y="1543154"/>
            <a:ext cx="2309941" cy="2309932"/>
            <a:chOff x="1119747" y="3916691"/>
            <a:chExt cx="1308455" cy="1308453"/>
          </a:xfrm>
          <a:effectLst/>
        </p:grpSpPr>
        <p:sp>
          <p:nvSpPr>
            <p:cNvPr id="24" name="MH_Text_1"/>
            <p:cNvSpPr/>
            <p:nvPr>
              <p:custDataLst>
                <p:tags r:id="rId1"/>
              </p:custDataLst>
            </p:nvPr>
          </p:nvSpPr>
          <p:spPr>
            <a:xfrm>
              <a:off x="1119747" y="3916691"/>
              <a:ext cx="1308455" cy="1308453"/>
            </a:xfrm>
            <a:prstGeom prst="ellipse">
              <a:avLst/>
            </a:prstGeom>
            <a:noFill/>
            <a:ln w="12700" cap="flat" cmpd="sng" algn="ctr">
              <a:solidFill>
                <a:srgbClr val="C87B5D"/>
              </a:solidFill>
              <a:prstDash val="dash"/>
              <a:miter lim="800000"/>
            </a:ln>
            <a:effectLst/>
          </p:spPr>
          <p:txBody>
            <a:bodyPr wrap="square" rtlCol="0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思源黑体 CN Normal" panose="020B0400000000000000" pitchFamily="34" charset="-122"/>
                </a:rPr>
                <a:t>75%</a:t>
              </a:r>
              <a:endPara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25" name="MH_Other_5"/>
            <p:cNvSpPr/>
            <p:nvPr>
              <p:custDataLst>
                <p:tags r:id="rId2"/>
              </p:custDataLst>
            </p:nvPr>
          </p:nvSpPr>
          <p:spPr>
            <a:xfrm>
              <a:off x="1286845" y="4083787"/>
              <a:ext cx="974257" cy="974256"/>
            </a:xfrm>
            <a:prstGeom prst="donut">
              <a:avLst>
                <a:gd name="adj" fmla="val 12442"/>
              </a:avLst>
            </a:prstGeom>
            <a:solidFill>
              <a:schemeClr val="bg1">
                <a:lumMod val="95000"/>
              </a:schemeClr>
            </a:solidFill>
            <a:ln w="127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26" name="MH_Other_6"/>
            <p:cNvSpPr/>
            <p:nvPr>
              <p:custDataLst>
                <p:tags r:id="rId3"/>
              </p:custDataLst>
            </p:nvPr>
          </p:nvSpPr>
          <p:spPr>
            <a:xfrm>
              <a:off x="1286844" y="4083784"/>
              <a:ext cx="974257" cy="974256"/>
            </a:xfrm>
            <a:prstGeom prst="blockArc">
              <a:avLst>
                <a:gd name="adj1" fmla="val 5189459"/>
                <a:gd name="adj2" fmla="val 21348146"/>
                <a:gd name="adj3" fmla="val 11875"/>
              </a:avLst>
            </a:prstGeom>
            <a:solidFill>
              <a:srgbClr val="C87B5D"/>
            </a:solidFill>
            <a:ln w="12700" cap="flat" cmpd="sng" algn="ctr">
              <a:solidFill>
                <a:srgbClr val="C87B5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949663" y="1543154"/>
            <a:ext cx="2309941" cy="2309932"/>
            <a:chOff x="3012913" y="3916691"/>
            <a:chExt cx="1308455" cy="1308453"/>
          </a:xfrm>
        </p:grpSpPr>
        <p:sp>
          <p:nvSpPr>
            <p:cNvPr id="28" name="MH_Text_2"/>
            <p:cNvSpPr/>
            <p:nvPr>
              <p:custDataLst>
                <p:tags r:id="rId4"/>
              </p:custDataLst>
            </p:nvPr>
          </p:nvSpPr>
          <p:spPr>
            <a:xfrm>
              <a:off x="3012913" y="3916691"/>
              <a:ext cx="1308455" cy="1308453"/>
            </a:xfrm>
            <a:prstGeom prst="ellipse">
              <a:avLst/>
            </a:prstGeom>
            <a:noFill/>
            <a:ln w="12700" cap="flat" cmpd="sng" algn="ctr">
              <a:solidFill>
                <a:srgbClr val="AF7F72"/>
              </a:solidFill>
              <a:prstDash val="dash"/>
              <a:miter lim="800000"/>
            </a:ln>
            <a:effectLst/>
          </p:spPr>
          <p:txBody>
            <a:bodyPr wrap="square" rtlCol="0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思源黑体 CN Normal" panose="020B0400000000000000" pitchFamily="34" charset="-122"/>
                </a:rPr>
                <a:t>85%</a:t>
              </a:r>
              <a:endPara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29" name="MH_Other_8"/>
            <p:cNvSpPr/>
            <p:nvPr>
              <p:custDataLst>
                <p:tags r:id="rId5"/>
              </p:custDataLst>
            </p:nvPr>
          </p:nvSpPr>
          <p:spPr>
            <a:xfrm>
              <a:off x="3180011" y="4083787"/>
              <a:ext cx="974257" cy="974256"/>
            </a:xfrm>
            <a:prstGeom prst="donut">
              <a:avLst>
                <a:gd name="adj" fmla="val 12442"/>
              </a:avLst>
            </a:prstGeom>
            <a:solidFill>
              <a:schemeClr val="bg1">
                <a:lumMod val="95000"/>
              </a:schemeClr>
            </a:solidFill>
            <a:ln w="127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30" name="MH_Other_9"/>
            <p:cNvSpPr/>
            <p:nvPr>
              <p:custDataLst>
                <p:tags r:id="rId6"/>
              </p:custDataLst>
            </p:nvPr>
          </p:nvSpPr>
          <p:spPr>
            <a:xfrm>
              <a:off x="3180010" y="4083784"/>
              <a:ext cx="974257" cy="974256"/>
            </a:xfrm>
            <a:prstGeom prst="blockArc">
              <a:avLst>
                <a:gd name="adj1" fmla="val 2842692"/>
                <a:gd name="adj2" fmla="val 21348146"/>
                <a:gd name="adj3" fmla="val 11875"/>
              </a:avLst>
            </a:prstGeom>
            <a:solidFill>
              <a:srgbClr val="AF7F72"/>
            </a:solidFill>
            <a:ln w="12700" cap="flat" cmpd="sng" algn="ctr">
              <a:solidFill>
                <a:srgbClr val="AF7F7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556548" y="1543151"/>
            <a:ext cx="2309941" cy="2309938"/>
            <a:chOff x="4906079" y="3916687"/>
            <a:chExt cx="1308455" cy="1308454"/>
          </a:xfrm>
          <a:effectLst/>
        </p:grpSpPr>
        <p:sp>
          <p:nvSpPr>
            <p:cNvPr id="32" name="MH_Text_3"/>
            <p:cNvSpPr/>
            <p:nvPr>
              <p:custDataLst>
                <p:tags r:id="rId7"/>
              </p:custDataLst>
            </p:nvPr>
          </p:nvSpPr>
          <p:spPr>
            <a:xfrm>
              <a:off x="4906079" y="3916687"/>
              <a:ext cx="1308455" cy="1308454"/>
            </a:xfrm>
            <a:prstGeom prst="ellipse">
              <a:avLst/>
            </a:prstGeom>
            <a:noFill/>
            <a:ln w="12700" cap="flat" cmpd="sng" algn="ctr">
              <a:solidFill>
                <a:srgbClr val="C87B5D"/>
              </a:solidFill>
              <a:prstDash val="dash"/>
              <a:miter lim="800000"/>
            </a:ln>
            <a:effectLst/>
          </p:spPr>
          <p:txBody>
            <a:bodyPr wrap="square" rtlCol="0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思源黑体 CN Normal" panose="020B0400000000000000" pitchFamily="34" charset="-122"/>
                </a:rPr>
                <a:t>100%</a:t>
              </a:r>
              <a:endPara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33" name="MH_Other_11"/>
            <p:cNvSpPr/>
            <p:nvPr>
              <p:custDataLst>
                <p:tags r:id="rId8"/>
              </p:custDataLst>
            </p:nvPr>
          </p:nvSpPr>
          <p:spPr>
            <a:xfrm>
              <a:off x="5073178" y="4083787"/>
              <a:ext cx="974257" cy="974256"/>
            </a:xfrm>
            <a:prstGeom prst="donut">
              <a:avLst>
                <a:gd name="adj" fmla="val 12442"/>
              </a:avLst>
            </a:prstGeom>
            <a:solidFill>
              <a:schemeClr val="bg1">
                <a:lumMod val="95000"/>
              </a:schemeClr>
            </a:solidFill>
            <a:ln w="127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34" name="MH_Other_12"/>
            <p:cNvSpPr/>
            <p:nvPr>
              <p:custDataLst>
                <p:tags r:id="rId9"/>
              </p:custDataLst>
            </p:nvPr>
          </p:nvSpPr>
          <p:spPr>
            <a:xfrm>
              <a:off x="5073177" y="4083784"/>
              <a:ext cx="974257" cy="974256"/>
            </a:xfrm>
            <a:prstGeom prst="blockArc">
              <a:avLst>
                <a:gd name="adj1" fmla="val 7437196"/>
                <a:gd name="adj2" fmla="val 21348146"/>
                <a:gd name="adj3" fmla="val 11875"/>
              </a:avLst>
            </a:prstGeom>
            <a:solidFill>
              <a:srgbClr val="C87B5D"/>
            </a:solidFill>
            <a:ln w="12700" cap="flat" cmpd="sng" algn="ctr">
              <a:solidFill>
                <a:srgbClr val="C87B5D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35" name="椭圆 34"/>
          <p:cNvSpPr/>
          <p:nvPr/>
        </p:nvSpPr>
        <p:spPr>
          <a:xfrm>
            <a:off x="4253444" y="2642240"/>
            <a:ext cx="111760" cy="111760"/>
          </a:xfrm>
          <a:prstGeom prst="ellipse">
            <a:avLst/>
          </a:prstGeom>
          <a:solidFill>
            <a:srgbClr val="AF7F7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7852195" y="2642240"/>
            <a:ext cx="111760" cy="111760"/>
          </a:xfrm>
          <a:prstGeom prst="ellipse">
            <a:avLst/>
          </a:prstGeom>
          <a:solidFill>
            <a:srgbClr val="AF7F7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346845" y="4920377"/>
            <a:ext cx="231807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</a:lstStyle>
          <a:p>
            <a:r>
              <a:rPr lang="zh-CN" altLang="en-US" dirty="0">
                <a:sym typeface="思源黑体 CN Normal" panose="020B0400000000000000" pitchFamily="34" charset="-122"/>
              </a:rPr>
              <a:t>简洁美观的设计，针对各类输入错误现象的提示等功能</a:t>
            </a:r>
            <a:endParaRPr lang="en-US" altLang="zh-CN" dirty="0">
              <a:sym typeface="思源黑体 CN Normal" panose="020B0400000000000000" pitchFamily="34" charset="-122"/>
            </a:endParaRPr>
          </a:p>
        </p:txBody>
      </p:sp>
      <p:sp>
        <p:nvSpPr>
          <p:cNvPr id="38" name="矩形: 圆角 37"/>
          <p:cNvSpPr/>
          <p:nvPr/>
        </p:nvSpPr>
        <p:spPr>
          <a:xfrm>
            <a:off x="1774362" y="4379600"/>
            <a:ext cx="1463040" cy="408044"/>
          </a:xfrm>
          <a:prstGeom prst="roundRect">
            <a:avLst/>
          </a:prstGeom>
          <a:solidFill>
            <a:srgbClr val="C87B5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登录页面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945596" y="4920377"/>
            <a:ext cx="231807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提供用户名和密码即可完成注册，提高用户积极性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40" name="矩形: 圆角 39"/>
          <p:cNvSpPr/>
          <p:nvPr/>
        </p:nvSpPr>
        <p:spPr>
          <a:xfrm>
            <a:off x="5373113" y="4379600"/>
            <a:ext cx="1463040" cy="408044"/>
          </a:xfrm>
          <a:prstGeom prst="roundRect">
            <a:avLst/>
          </a:prstGeom>
          <a:solidFill>
            <a:srgbClr val="AF7F7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注册页面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636301" y="4920377"/>
            <a:ext cx="2318074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</a:defRPr>
            </a:lvl1pPr>
          </a:lstStyle>
          <a:p>
            <a:r>
              <a:rPr lang="zh-CN" altLang="en-US" dirty="0">
                <a:sym typeface="思源黑体 CN Normal" panose="020B0400000000000000" pitchFamily="34" charset="-122"/>
              </a:rPr>
              <a:t>简洁轻松的实现前后端交互，以及信息的存储</a:t>
            </a:r>
            <a:endParaRPr lang="zh-CN" altLang="en-US" dirty="0">
              <a:sym typeface="思源黑体 CN Normal" panose="020B0400000000000000" pitchFamily="34" charset="-122"/>
            </a:endParaRPr>
          </a:p>
        </p:txBody>
      </p:sp>
      <p:sp>
        <p:nvSpPr>
          <p:cNvPr id="42" name="矩形: 圆角 41"/>
          <p:cNvSpPr/>
          <p:nvPr/>
        </p:nvSpPr>
        <p:spPr>
          <a:xfrm>
            <a:off x="8636000" y="4379595"/>
            <a:ext cx="2378710" cy="408305"/>
          </a:xfrm>
          <a:prstGeom prst="roundRect">
            <a:avLst/>
          </a:prstGeom>
          <a:solidFill>
            <a:srgbClr val="C87B5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后端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Django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框架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4300220" y="4024000"/>
            <a:ext cx="3616960" cy="1981200"/>
            <a:chOff x="4328160" y="3911600"/>
            <a:chExt cx="3352800" cy="2062480"/>
          </a:xfrm>
        </p:grpSpPr>
        <p:cxnSp>
          <p:nvCxnSpPr>
            <p:cNvPr id="44" name="直接连接符 43"/>
            <p:cNvCxnSpPr/>
            <p:nvPr/>
          </p:nvCxnSpPr>
          <p:spPr>
            <a:xfrm>
              <a:off x="4328160" y="3911600"/>
              <a:ext cx="0" cy="2062480"/>
            </a:xfrm>
            <a:prstGeom prst="line">
              <a:avLst/>
            </a:prstGeom>
            <a:noFill/>
            <a:ln w="6350" cap="flat" cmpd="sng" algn="ctr">
              <a:solidFill>
                <a:srgbClr val="AF7F72"/>
              </a:solidFill>
              <a:prstDash val="solid"/>
              <a:miter lim="800000"/>
            </a:ln>
            <a:effectLst/>
          </p:spPr>
        </p:cxnSp>
        <p:cxnSp>
          <p:nvCxnSpPr>
            <p:cNvPr id="45" name="直接连接符 44"/>
            <p:cNvCxnSpPr/>
            <p:nvPr/>
          </p:nvCxnSpPr>
          <p:spPr>
            <a:xfrm>
              <a:off x="7680960" y="3911600"/>
              <a:ext cx="0" cy="2062480"/>
            </a:xfrm>
            <a:prstGeom prst="line">
              <a:avLst/>
            </a:prstGeom>
            <a:noFill/>
            <a:ln w="6350" cap="flat" cmpd="sng" algn="ctr">
              <a:solidFill>
                <a:srgbClr val="AF7F72"/>
              </a:solidFill>
              <a:prstDash val="solid"/>
              <a:miter lim="800000"/>
            </a:ln>
            <a:effectLst/>
          </p:spPr>
        </p:cxnSp>
      </p:grpSp>
      <p:sp>
        <p:nvSpPr>
          <p:cNvPr id="46" name="椭圆 45"/>
          <p:cNvSpPr/>
          <p:nvPr/>
        </p:nvSpPr>
        <p:spPr>
          <a:xfrm>
            <a:off x="942681" y="546756"/>
            <a:ext cx="546754" cy="54675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489407" y="584465"/>
            <a:ext cx="2653502" cy="547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后端模块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/>
      <p:bldP spid="38" grpId="0" animBg="1"/>
      <p:bldP spid="39" grpId="0"/>
      <p:bldP spid="40" grpId="0" animBg="1"/>
      <p:bldP spid="41" grpId="0"/>
      <p:bldP spid="42" grpId="0" bldLvl="0" animBg="1"/>
      <p:bldP spid="4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7"/>
          <p:cNvSpPr/>
          <p:nvPr>
            <p:custDataLst>
              <p:tags r:id="rId1"/>
            </p:custDataLst>
          </p:nvPr>
        </p:nvSpPr>
        <p:spPr bwMode="auto">
          <a:xfrm>
            <a:off x="832905" y="1903009"/>
            <a:ext cx="2369883" cy="3776741"/>
          </a:xfrm>
          <a:custGeom>
            <a:avLst/>
            <a:gdLst>
              <a:gd name="T0" fmla="*/ 2271713 w 21600"/>
              <a:gd name="T1" fmla="*/ 3620294 h 21600"/>
              <a:gd name="T2" fmla="*/ 2271713 w 21600"/>
              <a:gd name="T3" fmla="*/ 3620294 h 21600"/>
              <a:gd name="T4" fmla="*/ 2271713 w 21600"/>
              <a:gd name="T5" fmla="*/ 3620294 h 21600"/>
              <a:gd name="T6" fmla="*/ 2271713 w 21600"/>
              <a:gd name="T7" fmla="*/ 36202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12700" cap="flat" cmpd="sng">
            <a:solidFill>
              <a:srgbClr val="C87B5D"/>
            </a:solidFill>
            <a:prstDash val="solid"/>
            <a:miter lim="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4" name="Freeform: Shape 8"/>
          <p:cNvSpPr/>
          <p:nvPr>
            <p:custDataLst>
              <p:tags r:id="rId2"/>
            </p:custDataLst>
          </p:nvPr>
        </p:nvSpPr>
        <p:spPr bwMode="auto">
          <a:xfrm>
            <a:off x="829593" y="4582583"/>
            <a:ext cx="1656102" cy="1093027"/>
          </a:xfrm>
          <a:custGeom>
            <a:avLst/>
            <a:gdLst>
              <a:gd name="T0" fmla="*/ 1587500 w 21600"/>
              <a:gd name="T1" fmla="*/ 1047750 h 21600"/>
              <a:gd name="T2" fmla="*/ 1587500 w 21600"/>
              <a:gd name="T3" fmla="*/ 1047750 h 21600"/>
              <a:gd name="T4" fmla="*/ 1587500 w 21600"/>
              <a:gd name="T5" fmla="*/ 1047750 h 21600"/>
              <a:gd name="T6" fmla="*/ 1587500 w 21600"/>
              <a:gd name="T7" fmla="*/ 10477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2957C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5" name="Freeform: Shape 9"/>
          <p:cNvSpPr/>
          <p:nvPr>
            <p:custDataLst>
              <p:tags r:id="rId3"/>
            </p:custDataLst>
          </p:nvPr>
        </p:nvSpPr>
        <p:spPr bwMode="auto">
          <a:xfrm flipH="1">
            <a:off x="832905" y="4115562"/>
            <a:ext cx="2369883" cy="1564189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C87B5D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6" name="Freeform: Shape 14"/>
          <p:cNvSpPr/>
          <p:nvPr>
            <p:custDataLst>
              <p:tags r:id="rId4"/>
            </p:custDataLst>
          </p:nvPr>
        </p:nvSpPr>
        <p:spPr bwMode="auto">
          <a:xfrm>
            <a:off x="1044889" y="2879268"/>
            <a:ext cx="1945090" cy="111823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Regular" panose="020B0500000000000000" pitchFamily="34" charset="-122"/>
              </a:rPr>
              <a:t>提供个性化服务，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有利于数据收集与分析，能提高安全性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Regular" panose="020B0500000000000000" pitchFamily="34" charset="-122"/>
            </a:endParaRPr>
          </a:p>
        </p:txBody>
      </p:sp>
      <p:sp>
        <p:nvSpPr>
          <p:cNvPr id="7" name="Freeform: Shape 34"/>
          <p:cNvSpPr/>
          <p:nvPr>
            <p:custDataLst>
              <p:tags r:id="rId5"/>
            </p:custDataLst>
          </p:nvPr>
        </p:nvSpPr>
        <p:spPr bwMode="auto">
          <a:xfrm>
            <a:off x="1020045" y="5184576"/>
            <a:ext cx="1969935" cy="31797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0" tIns="0" rIns="0" bIns="0" anchor="ctr">
            <a:normAutofit/>
          </a:bodyPr>
          <a:lstStyle/>
          <a:p>
            <a:pPr marL="0" marR="0" lvl="0" indent="0" defTabSz="584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8" name="Freeform: Shape 38"/>
          <p:cNvSpPr/>
          <p:nvPr>
            <p:custDataLst>
              <p:tags r:id="rId6"/>
            </p:custDataLst>
          </p:nvPr>
        </p:nvSpPr>
        <p:spPr bwMode="auto">
          <a:xfrm>
            <a:off x="995680" y="2319020"/>
            <a:ext cx="1683385" cy="31813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0" tIns="0" rIns="0" bIns="0" anchor="ctr">
            <a:noAutofit/>
          </a:bodyPr>
          <a:lstStyle/>
          <a:p>
            <a:pPr marL="0" marR="0" lvl="0" indent="0" defTabSz="584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Regular" panose="020B0500000000000000" pitchFamily="34" charset="-122"/>
              </a:rPr>
              <a:t>用户注册与登录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0" name="Freeform: Shape 5"/>
          <p:cNvSpPr/>
          <p:nvPr>
            <p:custDataLst>
              <p:tags r:id="rId7"/>
            </p:custDataLst>
          </p:nvPr>
        </p:nvSpPr>
        <p:spPr bwMode="auto">
          <a:xfrm>
            <a:off x="3552638" y="1913334"/>
            <a:ext cx="2369883" cy="3776740"/>
          </a:xfrm>
          <a:custGeom>
            <a:avLst/>
            <a:gdLst>
              <a:gd name="T0" fmla="*/ 2271713 w 21600"/>
              <a:gd name="T1" fmla="*/ 3620294 h 21600"/>
              <a:gd name="T2" fmla="*/ 2271713 w 21600"/>
              <a:gd name="T3" fmla="*/ 3620294 h 21600"/>
              <a:gd name="T4" fmla="*/ 2271713 w 21600"/>
              <a:gd name="T5" fmla="*/ 3620294 h 21600"/>
              <a:gd name="T6" fmla="*/ 2271713 w 21600"/>
              <a:gd name="T7" fmla="*/ 36202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12700" cap="flat" cmpd="sng">
            <a:solidFill>
              <a:srgbClr val="AF7F72"/>
            </a:solidFill>
            <a:prstDash val="solid"/>
            <a:miter lim="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1" name="Freeform: Shape 6"/>
          <p:cNvSpPr/>
          <p:nvPr>
            <p:custDataLst>
              <p:tags r:id="rId8"/>
            </p:custDataLst>
          </p:nvPr>
        </p:nvSpPr>
        <p:spPr bwMode="auto">
          <a:xfrm>
            <a:off x="3549742" y="4582583"/>
            <a:ext cx="1656102" cy="1093027"/>
          </a:xfrm>
          <a:custGeom>
            <a:avLst/>
            <a:gdLst>
              <a:gd name="T0" fmla="*/ 1587500 w 21600"/>
              <a:gd name="T1" fmla="*/ 1047750 h 21600"/>
              <a:gd name="T2" fmla="*/ 1587500 w 21600"/>
              <a:gd name="T3" fmla="*/ 1047750 h 21600"/>
              <a:gd name="T4" fmla="*/ 1587500 w 21600"/>
              <a:gd name="T5" fmla="*/ 1047750 h 21600"/>
              <a:gd name="T6" fmla="*/ 1587500 w 21600"/>
              <a:gd name="T7" fmla="*/ 10477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C4A198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2" name="Freeform: Shape 15"/>
          <p:cNvSpPr/>
          <p:nvPr>
            <p:custDataLst>
              <p:tags r:id="rId9"/>
            </p:custDataLst>
          </p:nvPr>
        </p:nvSpPr>
        <p:spPr bwMode="auto">
          <a:xfrm flipH="1">
            <a:off x="3553054" y="4115562"/>
            <a:ext cx="2369883" cy="1574512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AF7F72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3" name="Freeform: Shape 20"/>
          <p:cNvSpPr/>
          <p:nvPr>
            <p:custDataLst>
              <p:tags r:id="rId10"/>
            </p:custDataLst>
          </p:nvPr>
        </p:nvSpPr>
        <p:spPr bwMode="auto">
          <a:xfrm>
            <a:off x="3765035" y="2879268"/>
            <a:ext cx="1945090" cy="111823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按照个人喜好设置个人信息，聊天助手会相应调整回答风格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Regular" panose="020B0500000000000000" pitchFamily="34" charset="-122"/>
            </a:endParaRPr>
          </a:p>
        </p:txBody>
      </p:sp>
      <p:sp>
        <p:nvSpPr>
          <p:cNvPr id="14" name="Freeform: Shape 35"/>
          <p:cNvSpPr/>
          <p:nvPr>
            <p:custDataLst>
              <p:tags r:id="rId11"/>
            </p:custDataLst>
          </p:nvPr>
        </p:nvSpPr>
        <p:spPr bwMode="auto">
          <a:xfrm>
            <a:off x="3765035" y="5184576"/>
            <a:ext cx="1964967" cy="31797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0" tIns="0" rIns="0" bIns="0" anchor="ctr">
            <a:normAutofit/>
          </a:bodyPr>
          <a:lstStyle/>
          <a:p>
            <a:pPr marL="0" marR="0" lvl="0" indent="0" defTabSz="584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5" name="Freeform: Shape 39"/>
          <p:cNvSpPr/>
          <p:nvPr>
            <p:custDataLst>
              <p:tags r:id="rId12"/>
            </p:custDataLst>
          </p:nvPr>
        </p:nvSpPr>
        <p:spPr bwMode="auto">
          <a:xfrm>
            <a:off x="3736364" y="2312895"/>
            <a:ext cx="1479396" cy="31797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0" tIns="0" rIns="0" bIns="0" anchor="ctr">
            <a:noAutofit/>
          </a:bodyPr>
          <a:lstStyle/>
          <a:p>
            <a:pPr marL="0" marR="0" lvl="0" indent="0" defTabSz="584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Regular" panose="020B0500000000000000" pitchFamily="34" charset="-122"/>
              </a:rPr>
              <a:t>个人信息修改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7" name="Freeform: Shape 3"/>
          <p:cNvSpPr/>
          <p:nvPr>
            <p:custDataLst>
              <p:tags r:id="rId13"/>
            </p:custDataLst>
          </p:nvPr>
        </p:nvSpPr>
        <p:spPr bwMode="auto">
          <a:xfrm>
            <a:off x="6273203" y="1903009"/>
            <a:ext cx="2369883" cy="3776740"/>
          </a:xfrm>
          <a:custGeom>
            <a:avLst/>
            <a:gdLst>
              <a:gd name="T0" fmla="*/ 2271713 w 21600"/>
              <a:gd name="T1" fmla="*/ 3620294 h 21600"/>
              <a:gd name="T2" fmla="*/ 2271713 w 21600"/>
              <a:gd name="T3" fmla="*/ 3620294 h 21600"/>
              <a:gd name="T4" fmla="*/ 2271713 w 21600"/>
              <a:gd name="T5" fmla="*/ 3620294 h 21600"/>
              <a:gd name="T6" fmla="*/ 2271713 w 21600"/>
              <a:gd name="T7" fmla="*/ 36202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12700" cap="flat" cmpd="sng">
            <a:solidFill>
              <a:srgbClr val="C87B5D"/>
            </a:solidFill>
            <a:prstDash val="solid"/>
            <a:miter lim="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8" name="Freeform: Shape 4"/>
          <p:cNvSpPr/>
          <p:nvPr>
            <p:custDataLst>
              <p:tags r:id="rId14"/>
            </p:custDataLst>
          </p:nvPr>
        </p:nvSpPr>
        <p:spPr bwMode="auto">
          <a:xfrm>
            <a:off x="6269891" y="4582583"/>
            <a:ext cx="1656102" cy="1093027"/>
          </a:xfrm>
          <a:custGeom>
            <a:avLst/>
            <a:gdLst>
              <a:gd name="T0" fmla="*/ 1587500 w 21600"/>
              <a:gd name="T1" fmla="*/ 1047750 h 21600"/>
              <a:gd name="T2" fmla="*/ 1587500 w 21600"/>
              <a:gd name="T3" fmla="*/ 1047750 h 21600"/>
              <a:gd name="T4" fmla="*/ 1587500 w 21600"/>
              <a:gd name="T5" fmla="*/ 1047750 h 21600"/>
              <a:gd name="T6" fmla="*/ 1587500 w 21600"/>
              <a:gd name="T7" fmla="*/ 10477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2957C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9" name="Freeform: Shape 21"/>
          <p:cNvSpPr/>
          <p:nvPr>
            <p:custDataLst>
              <p:tags r:id="rId15"/>
            </p:custDataLst>
          </p:nvPr>
        </p:nvSpPr>
        <p:spPr bwMode="auto">
          <a:xfrm flipH="1">
            <a:off x="6273203" y="4118874"/>
            <a:ext cx="2369883" cy="1564188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C87B5D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0" name="Freeform: Shape 26"/>
          <p:cNvSpPr/>
          <p:nvPr>
            <p:custDataLst>
              <p:tags r:id="rId16"/>
            </p:custDataLst>
          </p:nvPr>
        </p:nvSpPr>
        <p:spPr bwMode="auto">
          <a:xfrm>
            <a:off x="6485187" y="2879268"/>
            <a:ext cx="1945090" cy="8382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Regular" panose="020B0500000000000000" pitchFamily="34" charset="-122"/>
              </a:rPr>
              <a:t>用户发送文字，请求发送到后端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Regular" panose="020B0500000000000000" pitchFamily="34" charset="-122"/>
              </a:rPr>
              <a:t>api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Regular" panose="020B0500000000000000" pitchFamily="34" charset="-122"/>
              </a:rPr>
              <a:t>接口，获取相应并反馈给用户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Regular" panose="020B0500000000000000" pitchFamily="34" charset="-122"/>
            </a:endParaRPr>
          </a:p>
        </p:txBody>
      </p:sp>
      <p:sp>
        <p:nvSpPr>
          <p:cNvPr id="21" name="Freeform: Shape 36"/>
          <p:cNvSpPr/>
          <p:nvPr>
            <p:custDataLst>
              <p:tags r:id="rId17"/>
            </p:custDataLst>
          </p:nvPr>
        </p:nvSpPr>
        <p:spPr bwMode="auto">
          <a:xfrm>
            <a:off x="6446267" y="5184575"/>
            <a:ext cx="2174464" cy="31797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0" tIns="0" rIns="0" bIns="0" anchor="ctr">
            <a:normAutofit/>
          </a:bodyPr>
          <a:lstStyle/>
          <a:p>
            <a:pPr marL="0" marR="0" lvl="0" indent="0" defTabSz="584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2" name="Freeform: Shape 40"/>
          <p:cNvSpPr/>
          <p:nvPr>
            <p:custDataLst>
              <p:tags r:id="rId18"/>
            </p:custDataLst>
          </p:nvPr>
        </p:nvSpPr>
        <p:spPr bwMode="auto">
          <a:xfrm>
            <a:off x="6404444" y="2312895"/>
            <a:ext cx="1521230" cy="31797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0" tIns="0" rIns="0" bIns="0" anchor="ctr">
            <a:noAutofit/>
          </a:bodyPr>
          <a:lstStyle/>
          <a:p>
            <a:pPr marL="0" marR="0" lvl="0" indent="0" defTabSz="584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Regular" panose="020B0500000000000000" pitchFamily="34" charset="-122"/>
              </a:rPr>
              <a:t>与聊天助手交互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4" name="Freeform: Shape 2"/>
          <p:cNvSpPr/>
          <p:nvPr>
            <p:custDataLst>
              <p:tags r:id="rId19"/>
            </p:custDataLst>
          </p:nvPr>
        </p:nvSpPr>
        <p:spPr bwMode="auto">
          <a:xfrm>
            <a:off x="8990040" y="4585895"/>
            <a:ext cx="1656102" cy="1093855"/>
          </a:xfrm>
          <a:custGeom>
            <a:avLst/>
            <a:gdLst>
              <a:gd name="T0" fmla="*/ 1587500 w 21600"/>
              <a:gd name="T1" fmla="*/ 1048544 h 21600"/>
              <a:gd name="T2" fmla="*/ 1587500 w 21600"/>
              <a:gd name="T3" fmla="*/ 1048544 h 21600"/>
              <a:gd name="T4" fmla="*/ 1587500 w 21600"/>
              <a:gd name="T5" fmla="*/ 1048544 h 21600"/>
              <a:gd name="T6" fmla="*/ 1587500 w 21600"/>
              <a:gd name="T7" fmla="*/ 1048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C4A198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5" name="Freeform: Shape 27"/>
          <p:cNvSpPr/>
          <p:nvPr>
            <p:custDataLst>
              <p:tags r:id="rId20"/>
            </p:custDataLst>
          </p:nvPr>
        </p:nvSpPr>
        <p:spPr bwMode="auto">
          <a:xfrm>
            <a:off x="8992937" y="1910022"/>
            <a:ext cx="2369054" cy="3775912"/>
          </a:xfrm>
          <a:custGeom>
            <a:avLst/>
            <a:gdLst>
              <a:gd name="T0" fmla="*/ 2270919 w 21600"/>
              <a:gd name="T1" fmla="*/ 3619500 h 21600"/>
              <a:gd name="T2" fmla="*/ 2270919 w 21600"/>
              <a:gd name="T3" fmla="*/ 3619500 h 21600"/>
              <a:gd name="T4" fmla="*/ 2270919 w 21600"/>
              <a:gd name="T5" fmla="*/ 3619500 h 21600"/>
              <a:gd name="T6" fmla="*/ 2270919 w 21600"/>
              <a:gd name="T7" fmla="*/ 36195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12700" cap="flat" cmpd="sng">
            <a:solidFill>
              <a:srgbClr val="AF7F72"/>
            </a:solidFill>
            <a:prstDash val="solid"/>
            <a:miter lim="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6" name="Freeform: Shape 28"/>
          <p:cNvSpPr/>
          <p:nvPr>
            <p:custDataLst>
              <p:tags r:id="rId21"/>
            </p:custDataLst>
          </p:nvPr>
        </p:nvSpPr>
        <p:spPr bwMode="auto">
          <a:xfrm flipH="1">
            <a:off x="8992522" y="4115562"/>
            <a:ext cx="2369884" cy="1574512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AF7F72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7" name="Freeform: Shape 33"/>
          <p:cNvSpPr/>
          <p:nvPr>
            <p:custDataLst>
              <p:tags r:id="rId22"/>
            </p:custDataLst>
          </p:nvPr>
        </p:nvSpPr>
        <p:spPr bwMode="auto">
          <a:xfrm>
            <a:off x="9205336" y="2879268"/>
            <a:ext cx="1945090" cy="8382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Regular" panose="020B0500000000000000" pitchFamily="34" charset="-122"/>
              </a:rPr>
              <a:t>提供开发者信息，提供</a:t>
            </a: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Regular" panose="020B0500000000000000" pitchFamily="34" charset="-122"/>
              </a:rPr>
              <a:t>反馈渠道，有利于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Regular" panose="020B0500000000000000" pitchFamily="34" charset="-122"/>
              </a:rPr>
              <a:t>bug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Regular" panose="020B0500000000000000" pitchFamily="34" charset="-122"/>
              </a:rPr>
              <a:t>修改等服务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Regular" panose="020B0500000000000000" pitchFamily="34" charset="-122"/>
            </a:endParaRPr>
          </a:p>
        </p:txBody>
      </p:sp>
      <p:sp>
        <p:nvSpPr>
          <p:cNvPr id="28" name="Freeform: Shape 37"/>
          <p:cNvSpPr/>
          <p:nvPr>
            <p:custDataLst>
              <p:tags r:id="rId23"/>
            </p:custDataLst>
          </p:nvPr>
        </p:nvSpPr>
        <p:spPr bwMode="auto">
          <a:xfrm>
            <a:off x="9186289" y="5184576"/>
            <a:ext cx="1806809" cy="31797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0" tIns="0" rIns="0" bIns="0" anchor="ctr">
            <a:normAutofit/>
          </a:bodyPr>
          <a:lstStyle/>
          <a:p>
            <a:pPr marL="0" marR="0" lvl="0" indent="0" defTabSz="584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9" name="Freeform: Shape 41"/>
          <p:cNvSpPr/>
          <p:nvPr>
            <p:custDataLst>
              <p:tags r:id="rId24"/>
            </p:custDataLst>
          </p:nvPr>
        </p:nvSpPr>
        <p:spPr bwMode="auto">
          <a:xfrm>
            <a:off x="9404350" y="2319020"/>
            <a:ext cx="1635125" cy="3937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0" tIns="0" rIns="0" bIns="0" anchor="ctr">
            <a:normAutofit fontScale="67500" lnSpcReduction="20000"/>
          </a:bodyPr>
          <a:lstStyle/>
          <a:p>
            <a:pPr marL="0" marR="0" lvl="0" indent="0" defTabSz="584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Regular" panose="020B0500000000000000" pitchFamily="34" charset="-122"/>
              </a:rPr>
              <a:t>开发者信息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942681" y="546756"/>
            <a:ext cx="546754" cy="546754"/>
          </a:xfrm>
          <a:prstGeom prst="ellipse">
            <a:avLst/>
          </a:prstGeom>
          <a:solidFill>
            <a:srgbClr val="AF7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489407" y="585100"/>
            <a:ext cx="2653502" cy="547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字魂105号-简雅黑"/>
                <a:sym typeface="思源黑体 CN Normal" panose="020B0400000000000000" pitchFamily="34" charset="-122"/>
              </a:rPr>
              <a:t>主要流程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字魂105号-简雅黑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tags/tag1.xml><?xml version="1.0" encoding="utf-8"?>
<p:tagLst xmlns:p="http://schemas.openxmlformats.org/presentationml/2006/main">
  <p:tag name="PA" val="v5.2.10"/>
  <p:tag name="RESOURCELIBID_ANIM" val="451"/>
</p:tagLst>
</file>

<file path=ppt/tags/tag10.xml><?xml version="1.0" encoding="utf-8"?>
<p:tagLst xmlns:p="http://schemas.openxmlformats.org/presentationml/2006/main">
  <p:tag name="KSO_WM_DIAGRAM_VIRTUALLY_FRAME" val="{&quot;height&quot;:355.2585826771654,&quot;left&quot;:413.59212598425194,&quot;top&quot;:103.43322834645669,&quot;width&quot;:290.24669291338586}"/>
</p:tagLst>
</file>

<file path=ppt/tags/tag100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101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102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103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104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05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06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07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08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09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1.xml><?xml version="1.0" encoding="utf-8"?>
<p:tagLst xmlns:p="http://schemas.openxmlformats.org/presentationml/2006/main">
  <p:tag name="KSO_WM_DIAGRAM_VIRTUALLY_FRAME" val="{&quot;height&quot;:311.5132283464567,&quot;left&quot;:68.51133858267715,&quot;top&quot;:133.21637795275592,&quot;width&quot;:385.5885826771654}"/>
</p:tagLst>
</file>

<file path=ppt/tags/tag110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11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12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13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14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15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16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17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18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19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2.xml><?xml version="1.0" encoding="utf-8"?>
<p:tagLst xmlns:p="http://schemas.openxmlformats.org/presentationml/2006/main">
  <p:tag name="KSO_WM_DIAGRAM_VIRTUALLY_FRAME" val="{&quot;height&quot;:311.5132283464567,&quot;left&quot;:68.51133858267715,&quot;top&quot;:133.21637795275592,&quot;width&quot;:385.5885826771654}"/>
</p:tagLst>
</file>

<file path=ppt/tags/tag120.xml><?xml version="1.0" encoding="utf-8"?>
<p:tagLst xmlns:p="http://schemas.openxmlformats.org/presentationml/2006/main">
  <p:tag name="KSO_WM_DIAGRAM_VIRTUALLY_FRAME" val="{&quot;height&quot;:354.428031496063,&quot;left&quot;:82.57110236220473,&quot;top&quot;:157.8951181102362,&quot;width&quot;:532.7369291338583}"/>
</p:tagLst>
</file>

<file path=ppt/tags/tag121.xml><?xml version="1.0" encoding="utf-8"?>
<p:tagLst xmlns:p="http://schemas.openxmlformats.org/presentationml/2006/main">
  <p:tag name="PA" val="v5.2.10"/>
  <p:tag name="RESOURCELIBID_ANIM" val="451"/>
</p:tagLst>
</file>

<file path=ppt/tags/tag13.xml><?xml version="1.0" encoding="utf-8"?>
<p:tagLst xmlns:p="http://schemas.openxmlformats.org/presentationml/2006/main">
  <p:tag name="KSO_WM_DIAGRAM_VIRTUALLY_FRAME" val="{&quot;height&quot;:311.5132283464567,&quot;left&quot;:68.51133858267715,&quot;top&quot;:133.21637795275592,&quot;width&quot;:385.5885826771654}"/>
</p:tagLst>
</file>

<file path=ppt/tags/tag14.xml><?xml version="1.0" encoding="utf-8"?>
<p:tagLst xmlns:p="http://schemas.openxmlformats.org/presentationml/2006/main">
  <p:tag name="KSO_WM_DIAGRAM_VIRTUALLY_FRAME" val="{&quot;height&quot;:311.5132283464567,&quot;left&quot;:68.51133858267715,&quot;top&quot;:133.21637795275592,&quot;width&quot;:385.5885826771654}"/>
</p:tagLst>
</file>

<file path=ppt/tags/tag15.xml><?xml version="1.0" encoding="utf-8"?>
<p:tagLst xmlns:p="http://schemas.openxmlformats.org/presentationml/2006/main">
  <p:tag name="KSO_WM_DIAGRAM_VIRTUALLY_FRAME" val="{&quot;height&quot;:311.5132283464567,&quot;left&quot;:68.51133858267715,&quot;top&quot;:133.21637795275592,&quot;width&quot;:385.5885826771654}"/>
</p:tagLst>
</file>

<file path=ppt/tags/tag16.xml><?xml version="1.0" encoding="utf-8"?>
<p:tagLst xmlns:p="http://schemas.openxmlformats.org/presentationml/2006/main">
  <p:tag name="KSO_WM_DIAGRAM_VIRTUALLY_FRAME" val="{&quot;height&quot;:311.5132283464567,&quot;left&quot;:68.51133858267715,&quot;top&quot;:133.21637795275592,&quot;width&quot;:385.5885826771654}"/>
</p:tagLst>
</file>

<file path=ppt/tags/tag17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18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19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2.xml><?xml version="1.0" encoding="utf-8"?>
<p:tagLst xmlns:p="http://schemas.openxmlformats.org/presentationml/2006/main">
  <p:tag name="PA" val="v5.2.10"/>
  <p:tag name="RESOURCELIBID_ANIM" val="451"/>
</p:tagLst>
</file>

<file path=ppt/tags/tag20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21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22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23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24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25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26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27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28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29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3.xml><?xml version="1.0" encoding="utf-8"?>
<p:tagLst xmlns:p="http://schemas.openxmlformats.org/presentationml/2006/main">
  <p:tag name="KSO_WM_DIAGRAM_VIRTUALLY_FRAME" val="{&quot;height&quot;:355.2585826771654,&quot;left&quot;:413.59212598425194,&quot;top&quot;:103.43322834645669,&quot;width&quot;:290.24669291338586}"/>
</p:tagLst>
</file>

<file path=ppt/tags/tag30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31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32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33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34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35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36.xml><?xml version="1.0" encoding="utf-8"?>
<p:tagLst xmlns:p="http://schemas.openxmlformats.org/presentationml/2006/main">
  <p:tag name="KSO_WM_DIAGRAM_VIRTUALLY_FRAME" val="{&quot;height&quot;:312.2337007874016,&quot;left&quot;:106.77905511811022,&quot;top&quot;:150.0564566929134,&quot;width&quot;:746.4419685039371}"/>
</p:tagLst>
</file>

<file path=ppt/tags/tag37.xml><?xml version="1.0" encoding="utf-8"?>
<p:tagLst xmlns:p="http://schemas.openxmlformats.org/presentationml/2006/main">
  <p:tag name="PA" val="v5.2.11"/>
</p:tagLst>
</file>

<file path=ppt/tags/tag38.xml><?xml version="1.0" encoding="utf-8"?>
<p:tagLst xmlns:p="http://schemas.openxmlformats.org/presentationml/2006/main">
  <p:tag name="MH" val="20190919222716"/>
  <p:tag name="MH_LIBRARY" val="GRAPHIC"/>
  <p:tag name="MH_TYPE" val="Text"/>
  <p:tag name="MH_ORDER" val="1"/>
</p:tagLst>
</file>

<file path=ppt/tags/tag39.xml><?xml version="1.0" encoding="utf-8"?>
<p:tagLst xmlns:p="http://schemas.openxmlformats.org/presentationml/2006/main">
  <p:tag name="MH" val="20190919222716"/>
  <p:tag name="MH_LIBRARY" val="GRAPHIC"/>
  <p:tag name="MH_TYPE" val="Other"/>
  <p:tag name="MH_ORDER" val="5"/>
</p:tagLst>
</file>

<file path=ppt/tags/tag4.xml><?xml version="1.0" encoding="utf-8"?>
<p:tagLst xmlns:p="http://schemas.openxmlformats.org/presentationml/2006/main">
  <p:tag name="KSO_WM_DIAGRAM_VIRTUALLY_FRAME" val="{&quot;height&quot;:355.2585826771654,&quot;left&quot;:413.59212598425194,&quot;top&quot;:103.43322834645669,&quot;width&quot;:290.24669291338586}"/>
</p:tagLst>
</file>

<file path=ppt/tags/tag40.xml><?xml version="1.0" encoding="utf-8"?>
<p:tagLst xmlns:p="http://schemas.openxmlformats.org/presentationml/2006/main">
  <p:tag name="MH" val="20190919222716"/>
  <p:tag name="MH_LIBRARY" val="GRAPHIC"/>
  <p:tag name="MH_TYPE" val="Other"/>
  <p:tag name="MH_ORDER" val="6"/>
</p:tagLst>
</file>

<file path=ppt/tags/tag41.xml><?xml version="1.0" encoding="utf-8"?>
<p:tagLst xmlns:p="http://schemas.openxmlformats.org/presentationml/2006/main">
  <p:tag name="MH" val="20190919222716"/>
  <p:tag name="MH_LIBRARY" val="GRAPHIC"/>
  <p:tag name="MH_TYPE" val="Text"/>
  <p:tag name="MH_ORDER" val="2"/>
</p:tagLst>
</file>

<file path=ppt/tags/tag42.xml><?xml version="1.0" encoding="utf-8"?>
<p:tagLst xmlns:p="http://schemas.openxmlformats.org/presentationml/2006/main">
  <p:tag name="MH" val="20190919222716"/>
  <p:tag name="MH_LIBRARY" val="GRAPHIC"/>
  <p:tag name="MH_TYPE" val="Other"/>
  <p:tag name="MH_ORDER" val="8"/>
</p:tagLst>
</file>

<file path=ppt/tags/tag43.xml><?xml version="1.0" encoding="utf-8"?>
<p:tagLst xmlns:p="http://schemas.openxmlformats.org/presentationml/2006/main">
  <p:tag name="MH" val="20190919222716"/>
  <p:tag name="MH_LIBRARY" val="GRAPHIC"/>
  <p:tag name="MH_TYPE" val="Other"/>
  <p:tag name="MH_ORDER" val="9"/>
</p:tagLst>
</file>

<file path=ppt/tags/tag44.xml><?xml version="1.0" encoding="utf-8"?>
<p:tagLst xmlns:p="http://schemas.openxmlformats.org/presentationml/2006/main">
  <p:tag name="MH" val="20190919222716"/>
  <p:tag name="MH_LIBRARY" val="GRAPHIC"/>
  <p:tag name="MH_TYPE" val="Text"/>
  <p:tag name="MH_ORDER" val="3"/>
</p:tagLst>
</file>

<file path=ppt/tags/tag45.xml><?xml version="1.0" encoding="utf-8"?>
<p:tagLst xmlns:p="http://schemas.openxmlformats.org/presentationml/2006/main">
  <p:tag name="MH" val="20190919222716"/>
  <p:tag name="MH_LIBRARY" val="GRAPHIC"/>
  <p:tag name="MH_TYPE" val="Other"/>
  <p:tag name="MH_ORDER" val="11"/>
</p:tagLst>
</file>

<file path=ppt/tags/tag46.xml><?xml version="1.0" encoding="utf-8"?>
<p:tagLst xmlns:p="http://schemas.openxmlformats.org/presentationml/2006/main">
  <p:tag name="MH" val="20190919222716"/>
  <p:tag name="MH_LIBRARY" val="GRAPHIC"/>
  <p:tag name="MH_TYPE" val="Other"/>
  <p:tag name="MH_ORDER" val="12"/>
</p:tagLst>
</file>

<file path=ppt/tags/tag47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48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49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5.xml><?xml version="1.0" encoding="utf-8"?>
<p:tagLst xmlns:p="http://schemas.openxmlformats.org/presentationml/2006/main">
  <p:tag name="KSO_WM_DIAGRAM_VIRTUALLY_FRAME" val="{&quot;height&quot;:355.2585826771654,&quot;left&quot;:413.59212598425194,&quot;top&quot;:103.43322834645669,&quot;width&quot;:290.24669291338586}"/>
</p:tagLst>
</file>

<file path=ppt/tags/tag50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51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52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53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54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55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56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57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58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59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6.xml><?xml version="1.0" encoding="utf-8"?>
<p:tagLst xmlns:p="http://schemas.openxmlformats.org/presentationml/2006/main">
  <p:tag name="KSO_WM_DIAGRAM_VIRTUALLY_FRAME" val="{&quot;height&quot;:355.2585826771654,&quot;left&quot;:413.59212598425194,&quot;top&quot;:103.43322834645669,&quot;width&quot;:290.24669291338586}"/>
</p:tagLst>
</file>

<file path=ppt/tags/tag60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61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62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63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64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65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66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67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68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69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7.xml><?xml version="1.0" encoding="utf-8"?>
<p:tagLst xmlns:p="http://schemas.openxmlformats.org/presentationml/2006/main">
  <p:tag name="KSO_WM_DIAGRAM_VIRTUALLY_FRAME" val="{&quot;height&quot;:355.2585826771654,&quot;left&quot;:413.59212598425194,&quot;top&quot;:103.43322834645669,&quot;width&quot;:290.24669291338586}"/>
</p:tagLst>
</file>

<file path=ppt/tags/tag70.xml><?xml version="1.0" encoding="utf-8"?>
<p:tagLst xmlns:p="http://schemas.openxmlformats.org/presentationml/2006/main">
  <p:tag name="KSO_WM_DIAGRAM_VIRTUALLY_FRAME" val="{&quot;height&quot;:298.194094488189,&quot;left&quot;:65.32228346456694,&quot;top&quot;:149.84322834645667,&quot;width&quot;:829.3553543307087}"/>
</p:tagLst>
</file>

<file path=ppt/tags/tag71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72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73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74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75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76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77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78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79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8.xml><?xml version="1.0" encoding="utf-8"?>
<p:tagLst xmlns:p="http://schemas.openxmlformats.org/presentationml/2006/main">
  <p:tag name="KSO_WM_DIAGRAM_VIRTUALLY_FRAME" val="{&quot;height&quot;:355.2585826771654,&quot;left&quot;:413.59212598425194,&quot;top&quot;:103.43322834645669,&quot;width&quot;:290.24669291338586}"/>
</p:tagLst>
</file>

<file path=ppt/tags/tag80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81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82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83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84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85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86.xml><?xml version="1.0" encoding="utf-8"?>
<p:tagLst xmlns:p="http://schemas.openxmlformats.org/presentationml/2006/main">
  <p:tag name="KSO_WM_DIAGRAM_VIRTUALLY_FRAME" val="{&quot;height&quot;:235.41811023622046,&quot;left&quot;:100.5555905511811,&quot;top&quot;:235.14944881889764,&quot;width&quot;:721.7193700787401}"/>
</p:tagLst>
</file>

<file path=ppt/tags/tag87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88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89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9.xml><?xml version="1.0" encoding="utf-8"?>
<p:tagLst xmlns:p="http://schemas.openxmlformats.org/presentationml/2006/main">
  <p:tag name="KSO_WM_DIAGRAM_VIRTUALLY_FRAME" val="{&quot;height&quot;:355.2585826771654,&quot;left&quot;:413.59212598425194,&quot;top&quot;:103.43322834645669,&quot;width&quot;:290.24669291338586}"/>
</p:tagLst>
</file>

<file path=ppt/tags/tag90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91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92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93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94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95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96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97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98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ags/tag99.xml><?xml version="1.0" encoding="utf-8"?>
<p:tagLst xmlns:p="http://schemas.openxmlformats.org/presentationml/2006/main">
  <p:tag name="KSO_WM_DIAGRAM_VIRTUALLY_FRAME" val="{&quot;height&quot;:294.3148818897638,&quot;left&quot;:63.07007874015748,&quot;top&quot;:174.8582677165354,&quot;width&quot;:833.4121259842519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3007</Words>
  <Application>WPS 演示</Application>
  <PresentationFormat>宽屏</PresentationFormat>
  <Paragraphs>299</Paragraphs>
  <Slides>18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41" baseType="lpstr">
      <vt:lpstr>Arial</vt:lpstr>
      <vt:lpstr>宋体</vt:lpstr>
      <vt:lpstr>Wingdings</vt:lpstr>
      <vt:lpstr>思源黑体 CN Normal</vt:lpstr>
      <vt:lpstr>字魂105号-简雅黑</vt:lpstr>
      <vt:lpstr>黑体</vt:lpstr>
      <vt:lpstr>字魂105号-简雅黑</vt:lpstr>
      <vt:lpstr>微软雅黑</vt:lpstr>
      <vt:lpstr>Arial Unicode MS</vt:lpstr>
      <vt:lpstr>思源黑体 CN Regular</vt:lpstr>
      <vt:lpstr>思源黑体 CN Medium</vt:lpstr>
      <vt:lpstr>Calibri</vt:lpstr>
      <vt:lpstr>MS PGothic</vt:lpstr>
      <vt:lpstr>思源黑体 Normal</vt:lpstr>
      <vt:lpstr>思源黑体 CN Heavy</vt:lpstr>
      <vt:lpstr>Arial</vt:lpstr>
      <vt:lpstr>Cordia New</vt:lpstr>
      <vt:lpstr>汉仪雅酷黑 65W</vt:lpstr>
      <vt:lpstr>等线</vt:lpstr>
      <vt:lpstr>Microsoft Sans Serif</vt:lpstr>
      <vt:lpstr>-apple-system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美滋</dc:creator>
  <cp:lastModifiedBy>君莫笑</cp:lastModifiedBy>
  <cp:revision>12</cp:revision>
  <dcterms:created xsi:type="dcterms:W3CDTF">2022-06-29T06:02:00Z</dcterms:created>
  <dcterms:modified xsi:type="dcterms:W3CDTF">2024-11-22T04:38:35Z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2052-12.1.0.18912</vt:lpwstr>
  </property>
  <property fmtid="{D5CDD505-2E9C-101B-9397-08002B2CF9AE}" pid="3" name="KSOTemplateUUID">
    <vt:lpwstr>v1.0_mb_JtZ9mxsuHxqcCqCqkZqN3Q==</vt:lpwstr>
  </property>
  <property fmtid="{D5CDD505-2E9C-101B-9397-08002B2CF9AE}" pid="4" name="ICV">
    <vt:lpwstr>BE693A3AF465466890900C3D2A13C43E_11</vt:lpwstr>
  </property>
</Properties>
</file>

<file path=docProps/thumbnail.jpeg>
</file>